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300" r:id="rId2"/>
    <p:sldId id="301" r:id="rId3"/>
    <p:sldId id="302" r:id="rId4"/>
    <p:sldId id="363" r:id="rId5"/>
    <p:sldId id="310" r:id="rId6"/>
    <p:sldId id="340" r:id="rId7"/>
    <p:sldId id="341" r:id="rId8"/>
    <p:sldId id="282" r:id="rId9"/>
    <p:sldId id="344" r:id="rId10"/>
    <p:sldId id="345" r:id="rId11"/>
    <p:sldId id="347" r:id="rId12"/>
    <p:sldId id="257" r:id="rId13"/>
    <p:sldId id="348" r:id="rId14"/>
    <p:sldId id="349" r:id="rId15"/>
    <p:sldId id="350" r:id="rId16"/>
    <p:sldId id="351" r:id="rId17"/>
    <p:sldId id="352" r:id="rId18"/>
    <p:sldId id="353" r:id="rId19"/>
    <p:sldId id="354" r:id="rId20"/>
    <p:sldId id="261" r:id="rId21"/>
    <p:sldId id="266" r:id="rId22"/>
    <p:sldId id="355" r:id="rId23"/>
    <p:sldId id="356" r:id="rId24"/>
    <p:sldId id="357" r:id="rId25"/>
    <p:sldId id="278" r:id="rId26"/>
    <p:sldId id="358" r:id="rId27"/>
    <p:sldId id="359" r:id="rId28"/>
    <p:sldId id="279" r:id="rId29"/>
    <p:sldId id="360" r:id="rId30"/>
    <p:sldId id="361" r:id="rId31"/>
    <p:sldId id="364" r:id="rId32"/>
    <p:sldId id="365" r:id="rId33"/>
    <p:sldId id="308" r:id="rId34"/>
    <p:sldId id="284" r:id="rId35"/>
    <p:sldId id="259" r:id="rId36"/>
    <p:sldId id="324" r:id="rId37"/>
    <p:sldId id="334" r:id="rId38"/>
    <p:sldId id="304" r:id="rId39"/>
    <p:sldId id="305" r:id="rId40"/>
    <p:sldId id="298" r:id="rId41"/>
    <p:sldId id="285" r:id="rId42"/>
    <p:sldId id="283" r:id="rId43"/>
    <p:sldId id="307" r:id="rId44"/>
    <p:sldId id="306" r:id="rId45"/>
    <p:sldId id="286" r:id="rId46"/>
    <p:sldId id="339" r:id="rId47"/>
    <p:sldId id="337" r:id="rId48"/>
    <p:sldId id="338" r:id="rId49"/>
    <p:sldId id="26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741528-76FA-E54F-AC0B-758C3DA8B4D5}">
          <p14:sldIdLst>
            <p14:sldId id="300"/>
            <p14:sldId id="301"/>
            <p14:sldId id="302"/>
            <p14:sldId id="363"/>
          </p14:sldIdLst>
        </p14:section>
        <p14:section name="Introduction" id="{075B0AA2-C4FB-DF4F-BF12-730DCBCFE43E}">
          <p14:sldIdLst>
            <p14:sldId id="310"/>
          </p14:sldIdLst>
        </p14:section>
        <p14:section name="Appetite" id="{DF04A640-22B4-5C45-B221-57E2C6B8F894}">
          <p14:sldIdLst>
            <p14:sldId id="340"/>
            <p14:sldId id="341"/>
            <p14:sldId id="282"/>
            <p14:sldId id="344"/>
            <p14:sldId id="345"/>
            <p14:sldId id="347"/>
            <p14:sldId id="257"/>
            <p14:sldId id="348"/>
            <p14:sldId id="349"/>
            <p14:sldId id="350"/>
            <p14:sldId id="351"/>
            <p14:sldId id="352"/>
            <p14:sldId id="353"/>
            <p14:sldId id="354"/>
            <p14:sldId id="261"/>
            <p14:sldId id="266"/>
            <p14:sldId id="355"/>
            <p14:sldId id="356"/>
            <p14:sldId id="357"/>
            <p14:sldId id="278"/>
            <p14:sldId id="358"/>
            <p14:sldId id="359"/>
            <p14:sldId id="279"/>
            <p14:sldId id="360"/>
            <p14:sldId id="361"/>
            <p14:sldId id="364"/>
            <p14:sldId id="365"/>
          </p14:sldIdLst>
        </p14:section>
        <p14:section name="Energy Expenditure" id="{14F8F669-C04F-5340-89B1-61A7C9DE0E5D}">
          <p14:sldIdLst>
            <p14:sldId id="308"/>
            <p14:sldId id="284"/>
            <p14:sldId id="259"/>
            <p14:sldId id="324"/>
            <p14:sldId id="334"/>
            <p14:sldId id="304"/>
            <p14:sldId id="305"/>
            <p14:sldId id="298"/>
            <p14:sldId id="285"/>
            <p14:sldId id="283"/>
            <p14:sldId id="307"/>
            <p14:sldId id="306"/>
            <p14:sldId id="286"/>
            <p14:sldId id="339"/>
            <p14:sldId id="337"/>
            <p14:sldId id="338"/>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06"/>
    <p:restoredTop sz="75225"/>
  </p:normalViewPr>
  <p:slideViewPr>
    <p:cSldViewPr snapToGrid="0" snapToObjects="1">
      <p:cViewPr varScale="1">
        <p:scale>
          <a:sx n="77" d="100"/>
          <a:sy n="77" d="100"/>
        </p:scale>
        <p:origin x="5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A50EA-D765-AA42-9865-A841D7D08EE5}" type="datetimeFigureOut">
              <a:rPr lang="en-US" smtClean="0"/>
              <a:t>9/2/18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89E68-5F60-0644-9CE3-A298452CF895}" type="slidenum">
              <a:rPr lang="en-US" smtClean="0"/>
              <a:t>‹#›</a:t>
            </a:fld>
            <a:endParaRPr lang="en-US"/>
          </a:p>
        </p:txBody>
      </p:sp>
    </p:spTree>
    <p:extLst>
      <p:ext uri="{BB962C8B-B14F-4D97-AF65-F5344CB8AC3E}">
        <p14:creationId xmlns:p14="http://schemas.microsoft.com/office/powerpoint/2010/main" val="206740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3</a:t>
            </a:fld>
            <a:endParaRPr lang="en-US"/>
          </a:p>
        </p:txBody>
      </p:sp>
    </p:spTree>
    <p:extLst>
      <p:ext uri="{BB962C8B-B14F-4D97-AF65-F5344CB8AC3E}">
        <p14:creationId xmlns:p14="http://schemas.microsoft.com/office/powerpoint/2010/main" val="753204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Enteric</a:t>
            </a:r>
            <a:r>
              <a:rPr lang="en-US" baseline="0" dirty="0"/>
              <a:t> nervous system</a:t>
            </a:r>
          </a:p>
          <a:p>
            <a:r>
              <a:rPr lang="en-US" baseline="0" dirty="0"/>
              <a:t>Second brain</a:t>
            </a:r>
          </a:p>
          <a:p>
            <a:r>
              <a:rPr lang="en-US" baseline="0" dirty="0"/>
              <a:t>500 million neurons</a:t>
            </a:r>
            <a:endParaRPr lang="en-US" dirty="0"/>
          </a:p>
        </p:txBody>
      </p:sp>
      <p:sp>
        <p:nvSpPr>
          <p:cNvPr id="4" name="Slide Number Placeholder 3"/>
          <p:cNvSpPr>
            <a:spLocks noGrp="1"/>
          </p:cNvSpPr>
          <p:nvPr>
            <p:ph type="sldNum" sz="quarter" idx="10"/>
          </p:nvPr>
        </p:nvSpPr>
        <p:spPr/>
        <p:txBody>
          <a:bodyPr/>
          <a:lstStyle/>
          <a:p>
            <a:fld id="{FDE5364C-6F24-B54B-9AF5-123294B33E01}" type="slidenum">
              <a:rPr lang="en-US" smtClean="0"/>
              <a:t>24</a:t>
            </a:fld>
            <a:endParaRPr lang="en-US"/>
          </a:p>
        </p:txBody>
      </p:sp>
    </p:spTree>
    <p:extLst>
      <p:ext uri="{BB962C8B-B14F-4D97-AF65-F5344CB8AC3E}">
        <p14:creationId xmlns:p14="http://schemas.microsoft.com/office/powerpoint/2010/main" val="343759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E5364C-6F24-B54B-9AF5-123294B33E01}" type="slidenum">
              <a:rPr lang="en-US" smtClean="0"/>
              <a:t>28</a:t>
            </a:fld>
            <a:endParaRPr lang="en-US"/>
          </a:p>
        </p:txBody>
      </p:sp>
    </p:spTree>
    <p:extLst>
      <p:ext uri="{BB962C8B-B14F-4D97-AF65-F5344CB8AC3E}">
        <p14:creationId xmlns:p14="http://schemas.microsoft.com/office/powerpoint/2010/main" val="188543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Impact of weight loss on the components of total energy expenditure (TEE). Energy-restricted weight loss impacts every component of energy expenditure. The absolute levels of resting energy expenditure (REE) decline from a loss of metabolic mass and enhanced metabolic efficiency. </a:t>
            </a:r>
            <a:r>
              <a:rPr lang="en-US" sz="1200" b="0" i="0" kern="1200" dirty="0" err="1">
                <a:solidFill>
                  <a:schemeClr val="tx1"/>
                </a:solidFill>
                <a:effectLst/>
                <a:latin typeface="+mn-lt"/>
                <a:ea typeface="+mn-ea"/>
                <a:cs typeface="+mn-cs"/>
              </a:rPr>
              <a:t>Nonresting</a:t>
            </a:r>
            <a:r>
              <a:rPr lang="en-US" sz="1200" b="0" i="0" kern="1200" dirty="0">
                <a:solidFill>
                  <a:schemeClr val="tx1"/>
                </a:solidFill>
                <a:effectLst/>
                <a:latin typeface="+mn-lt"/>
                <a:ea typeface="+mn-ea"/>
                <a:cs typeface="+mn-cs"/>
              </a:rPr>
              <a:t> energy expenditure (NREE) declines, unless the level of physical activity and its associated exercise activity thermogenesis (EAT) are substantially increased. This increase must overcome the decline in the TEF that results from lower energy consumption and a decline in </a:t>
            </a:r>
            <a:r>
              <a:rPr lang="en-US" sz="1200" b="0" i="0" kern="1200" dirty="0" err="1">
                <a:solidFill>
                  <a:schemeClr val="tx1"/>
                </a:solidFill>
                <a:effectLst/>
                <a:latin typeface="+mn-lt"/>
                <a:ea typeface="+mn-ea"/>
                <a:cs typeface="+mn-cs"/>
              </a:rPr>
              <a:t>nonexercise</a:t>
            </a:r>
            <a:r>
              <a:rPr lang="en-US" sz="1200" b="0" i="0" kern="1200" dirty="0">
                <a:solidFill>
                  <a:schemeClr val="tx1"/>
                </a:solidFill>
                <a:effectLst/>
                <a:latin typeface="+mn-lt"/>
                <a:ea typeface="+mn-ea"/>
                <a:cs typeface="+mn-cs"/>
              </a:rPr>
              <a:t> activity thermogenesis (NEAT) related to loss in overall mass. Increased energetic efficiency of EAT, NEAT, and potentially TEF contribute to the overall decline in NREE.</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35</a:t>
            </a:fld>
            <a:endParaRPr lang="en-US"/>
          </a:p>
        </p:txBody>
      </p:sp>
    </p:spTree>
    <p:extLst>
      <p:ext uri="{BB962C8B-B14F-4D97-AF65-F5344CB8AC3E}">
        <p14:creationId xmlns:p14="http://schemas.microsoft.com/office/powerpoint/2010/main" val="1117364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major factors that contribute to the BMR are age (declines with</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age), sex (approximately 11 % higher in males) and body mass, particularly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fat-free (or lean) mass. Up to 85 % of the variance in BMR can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 explained by these factors,</a:t>
            </a:r>
          </a:p>
        </p:txBody>
      </p:sp>
      <p:sp>
        <p:nvSpPr>
          <p:cNvPr id="4" name="Slide Number Placeholder 3"/>
          <p:cNvSpPr>
            <a:spLocks noGrp="1"/>
          </p:cNvSpPr>
          <p:nvPr>
            <p:ph type="sldNum" sz="quarter" idx="10"/>
          </p:nvPr>
        </p:nvSpPr>
        <p:spPr/>
        <p:txBody>
          <a:bodyPr/>
          <a:lstStyle/>
          <a:p>
            <a:fld id="{6D889E68-5F60-0644-9CE3-A298452CF895}" type="slidenum">
              <a:rPr lang="en-US" smtClean="0"/>
              <a:t>37</a:t>
            </a:fld>
            <a:endParaRPr lang="en-US"/>
          </a:p>
        </p:txBody>
      </p:sp>
    </p:spTree>
    <p:extLst>
      <p:ext uri="{BB962C8B-B14F-4D97-AF65-F5344CB8AC3E}">
        <p14:creationId xmlns:p14="http://schemas.microsoft.com/office/powerpoint/2010/main" val="1070369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with sustained</a:t>
            </a:r>
            <a:r>
              <a:rPr lang="en-US" baseline="0" dirty="0"/>
              <a:t> weight loss, did so even in spite of a more pronounced  reduction in RMR after 6 years</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42</a:t>
            </a:fld>
            <a:endParaRPr lang="en-US"/>
          </a:p>
        </p:txBody>
      </p:sp>
    </p:spTree>
    <p:extLst>
      <p:ext uri="{BB962C8B-B14F-4D97-AF65-F5344CB8AC3E}">
        <p14:creationId xmlns:p14="http://schemas.microsoft.com/office/powerpoint/2010/main" val="1039431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here at 9:20</a:t>
            </a:r>
          </a:p>
        </p:txBody>
      </p:sp>
      <p:sp>
        <p:nvSpPr>
          <p:cNvPr id="4" name="Slide Number Placeholder 3"/>
          <p:cNvSpPr>
            <a:spLocks noGrp="1"/>
          </p:cNvSpPr>
          <p:nvPr>
            <p:ph type="sldNum" sz="quarter" idx="10"/>
          </p:nvPr>
        </p:nvSpPr>
        <p:spPr/>
        <p:txBody>
          <a:bodyPr/>
          <a:lstStyle/>
          <a:p>
            <a:fld id="{6D889E68-5F60-0644-9CE3-A298452CF895}" type="slidenum">
              <a:rPr lang="en-US" smtClean="0"/>
              <a:t>5</a:t>
            </a:fld>
            <a:endParaRPr lang="en-US"/>
          </a:p>
        </p:txBody>
      </p:sp>
    </p:spTree>
    <p:extLst>
      <p:ext uri="{BB962C8B-B14F-4D97-AF65-F5344CB8AC3E}">
        <p14:creationId xmlns:p14="http://schemas.microsoft.com/office/powerpoint/2010/main" val="1000746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21-45% of macronutrient intake is genetic</a:t>
            </a:r>
          </a:p>
        </p:txBody>
      </p:sp>
      <p:sp>
        <p:nvSpPr>
          <p:cNvPr id="4" name="Slide Number Placeholder 3"/>
          <p:cNvSpPr>
            <a:spLocks noGrp="1"/>
          </p:cNvSpPr>
          <p:nvPr>
            <p:ph type="sldNum" sz="quarter" idx="10"/>
          </p:nvPr>
        </p:nvSpPr>
        <p:spPr/>
        <p:txBody>
          <a:bodyPr/>
          <a:lstStyle/>
          <a:p>
            <a:fld id="{FDE5364C-6F24-B54B-9AF5-123294B33E01}" type="slidenum">
              <a:rPr lang="en-US" smtClean="0"/>
              <a:t>6</a:t>
            </a:fld>
            <a:endParaRPr lang="en-US"/>
          </a:p>
        </p:txBody>
      </p:sp>
    </p:spTree>
    <p:extLst>
      <p:ext uri="{BB962C8B-B14F-4D97-AF65-F5344CB8AC3E}">
        <p14:creationId xmlns:p14="http://schemas.microsoft.com/office/powerpoint/2010/main" val="874795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21-45% of macronutrient intake is genetic</a:t>
            </a:r>
          </a:p>
        </p:txBody>
      </p:sp>
      <p:sp>
        <p:nvSpPr>
          <p:cNvPr id="4" name="Slide Number Placeholder 3"/>
          <p:cNvSpPr>
            <a:spLocks noGrp="1"/>
          </p:cNvSpPr>
          <p:nvPr>
            <p:ph type="sldNum" sz="quarter" idx="10"/>
          </p:nvPr>
        </p:nvSpPr>
        <p:spPr/>
        <p:txBody>
          <a:bodyPr/>
          <a:lstStyle/>
          <a:p>
            <a:fld id="{FDE5364C-6F24-B54B-9AF5-123294B33E01}" type="slidenum">
              <a:rPr lang="en-US" smtClean="0"/>
              <a:t>7</a:t>
            </a:fld>
            <a:endParaRPr lang="en-US"/>
          </a:p>
        </p:txBody>
      </p:sp>
    </p:spTree>
    <p:extLst>
      <p:ext uri="{BB962C8B-B14F-4D97-AF65-F5344CB8AC3E}">
        <p14:creationId xmlns:p14="http://schemas.microsoft.com/office/powerpoint/2010/main" val="2814589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populations</a:t>
            </a:r>
            <a:r>
              <a:rPr lang="en-US" baseline="0" dirty="0"/>
              <a:t> of neurons in the </a:t>
            </a:r>
            <a:r>
              <a:rPr lang="en-US" baseline="0" dirty="0" err="1"/>
              <a:t>arcuate</a:t>
            </a:r>
            <a:r>
              <a:rPr lang="en-US" baseline="0" dirty="0"/>
              <a:t> nucleus.  </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13</a:t>
            </a:fld>
            <a:endParaRPr lang="en-US"/>
          </a:p>
        </p:txBody>
      </p:sp>
    </p:spTree>
    <p:extLst>
      <p:ext uri="{BB962C8B-B14F-4D97-AF65-F5344CB8AC3E}">
        <p14:creationId xmlns:p14="http://schemas.microsoft.com/office/powerpoint/2010/main" val="3569070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~20 minute lag between eating and feeling full</a:t>
            </a:r>
          </a:p>
        </p:txBody>
      </p:sp>
      <p:sp>
        <p:nvSpPr>
          <p:cNvPr id="4" name="Slide Number Placeholder 3"/>
          <p:cNvSpPr>
            <a:spLocks noGrp="1"/>
          </p:cNvSpPr>
          <p:nvPr>
            <p:ph type="sldNum" sz="quarter" idx="10"/>
          </p:nvPr>
        </p:nvSpPr>
        <p:spPr/>
        <p:txBody>
          <a:bodyPr/>
          <a:lstStyle/>
          <a:p>
            <a:fld id="{FDE5364C-6F24-B54B-9AF5-123294B33E01}" type="slidenum">
              <a:rPr lang="en-US" smtClean="0"/>
              <a:t>19</a:t>
            </a:fld>
            <a:endParaRPr lang="en-US"/>
          </a:p>
        </p:txBody>
      </p:sp>
    </p:spTree>
    <p:extLst>
      <p:ext uri="{BB962C8B-B14F-4D97-AF65-F5344CB8AC3E}">
        <p14:creationId xmlns:p14="http://schemas.microsoft.com/office/powerpoint/2010/main" val="1790387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it this way… </a:t>
            </a:r>
            <a:r>
              <a:rPr lang="en-US" dirty="0" err="1"/>
              <a:t>AgRP</a:t>
            </a:r>
            <a:r>
              <a:rPr lang="en-US" baseline="0" dirty="0"/>
              <a:t> neurons like to be on, and when they are on they increase appetite. </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20</a:t>
            </a:fld>
            <a:endParaRPr lang="en-US"/>
          </a:p>
        </p:txBody>
      </p:sp>
    </p:spTree>
    <p:extLst>
      <p:ext uri="{BB962C8B-B14F-4D97-AF65-F5344CB8AC3E}">
        <p14:creationId xmlns:p14="http://schemas.microsoft.com/office/powerpoint/2010/main" val="1009753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10"/>
          </p:nvPr>
        </p:nvSpPr>
        <p:spPr/>
        <p:txBody>
          <a:bodyPr/>
          <a:lstStyle/>
          <a:p>
            <a:fld id="{FDE5364C-6F24-B54B-9AF5-123294B33E01}" type="slidenum">
              <a:rPr lang="en-US" smtClean="0"/>
              <a:t>21</a:t>
            </a:fld>
            <a:endParaRPr lang="en-US"/>
          </a:p>
        </p:txBody>
      </p:sp>
    </p:spTree>
    <p:extLst>
      <p:ext uri="{BB962C8B-B14F-4D97-AF65-F5344CB8AC3E}">
        <p14:creationId xmlns:p14="http://schemas.microsoft.com/office/powerpoint/2010/main" val="409829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it this way… </a:t>
            </a:r>
            <a:r>
              <a:rPr lang="en-US" dirty="0" err="1"/>
              <a:t>AgRP</a:t>
            </a:r>
            <a:r>
              <a:rPr lang="en-US" baseline="0" dirty="0"/>
              <a:t> neurons like to be on, and when they are on they increase appetite. </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23</a:t>
            </a:fld>
            <a:endParaRPr lang="en-US"/>
          </a:p>
        </p:txBody>
      </p:sp>
    </p:spTree>
    <p:extLst>
      <p:ext uri="{BB962C8B-B14F-4D97-AF65-F5344CB8AC3E}">
        <p14:creationId xmlns:p14="http://schemas.microsoft.com/office/powerpoint/2010/main" val="3848749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8E6069-A653-0C4F-8BD3-6550F8F9B9D4}" type="datetimeFigureOut">
              <a:rPr lang="en-US" smtClean="0"/>
              <a:t>9/2/18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8E6069-A653-0C4F-8BD3-6550F8F9B9D4}" type="datetimeFigureOut">
              <a:rPr lang="en-US" smtClean="0"/>
              <a:t>9/2/18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2518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8E6069-A653-0C4F-8BD3-6550F8F9B9D4}" type="datetimeFigureOut">
              <a:rPr lang="en-US" smtClean="0"/>
              <a:t>9/2/18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21477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8E6069-A653-0C4F-8BD3-6550F8F9B9D4}" type="datetimeFigureOut">
              <a:rPr lang="en-US" smtClean="0"/>
              <a:t>9/2/18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85300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E6069-A653-0C4F-8BD3-6550F8F9B9D4}" type="datetimeFigureOut">
              <a:rPr lang="en-US" smtClean="0"/>
              <a:t>9/2/18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8229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8E6069-A653-0C4F-8BD3-6550F8F9B9D4}" type="datetimeFigureOut">
              <a:rPr lang="en-US" smtClean="0"/>
              <a:t>9/2/18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5564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8E6069-A653-0C4F-8BD3-6550F8F9B9D4}" type="datetimeFigureOut">
              <a:rPr lang="en-US" smtClean="0"/>
              <a:t>9/2/18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97467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8E6069-A653-0C4F-8BD3-6550F8F9B9D4}" type="datetimeFigureOut">
              <a:rPr lang="en-US" smtClean="0"/>
              <a:t>9/2/18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97921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8E6069-A653-0C4F-8BD3-6550F8F9B9D4}" type="datetimeFigureOut">
              <a:rPr lang="en-US" smtClean="0"/>
              <a:t>9/2/18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89922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75293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07666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8E6069-A653-0C4F-8BD3-6550F8F9B9D4}" type="datetimeFigureOut">
              <a:rPr lang="en-US" smtClean="0"/>
              <a:t>9/2/18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B75768-6742-8640-A0F7-47FB4FF20F6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youtu.be/9VolVN3v-YQ"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3.xml"/><Relationship Id="rId7" Type="http://schemas.openxmlformats.org/officeDocument/2006/relationships/notesSlide" Target="../notesSlides/notesSlide8.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tags" Target="../tags/tag5.xml"/><Relationship Id="rId4" Type="http://schemas.openxmlformats.org/officeDocument/2006/relationships/tags" Target="../tags/tag4.xml"/></Relationships>
</file>

<file path=ppt/slides/_rels/slide2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dx.doi.org/10.1152/ajpregu.00755.2010"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hyperlink" Target="http://dx.doi.org/10.1056/NEJM199503093321001"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43.xml.rels><?xml version="1.0" encoding="UTF-8" standalone="yes"?>
<Relationships xmlns="http://schemas.openxmlformats.org/package/2006/relationships"><Relationship Id="rId2" Type="http://schemas.openxmlformats.org/officeDocument/2006/relationships/hyperlink" Target="https://www.niddk.nih.gov/bwp"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updates</a:t>
            </a:r>
          </a:p>
        </p:txBody>
      </p:sp>
      <p:sp>
        <p:nvSpPr>
          <p:cNvPr id="3" name="Content Placeholder 2"/>
          <p:cNvSpPr>
            <a:spLocks noGrp="1"/>
          </p:cNvSpPr>
          <p:nvPr>
            <p:ph idx="1"/>
          </p:nvPr>
        </p:nvSpPr>
        <p:spPr>
          <a:xfrm>
            <a:off x="838199" y="1825625"/>
            <a:ext cx="4863861" cy="4351338"/>
          </a:xfrm>
        </p:spPr>
        <p:txBody>
          <a:bodyPr/>
          <a:lstStyle/>
          <a:p>
            <a:r>
              <a:rPr lang="en-US" dirty="0"/>
              <a:t>Starting today, you need your </a:t>
            </a:r>
            <a:r>
              <a:rPr lang="en-US" dirty="0" err="1"/>
              <a:t>i</a:t>
            </a:r>
            <a:r>
              <a:rPr lang="en-US" dirty="0"/>
              <a:t>&gt;clicker</a:t>
            </a:r>
          </a:p>
          <a:p>
            <a:pPr lvl="1"/>
            <a:r>
              <a:rPr lang="en-US" dirty="0"/>
              <a:t>If your quiz grade isn’t appearing in Canvas, send me an email</a:t>
            </a:r>
          </a:p>
          <a:p>
            <a:r>
              <a:rPr lang="en-US" dirty="0"/>
              <a:t>Sample questions are due at midnight </a:t>
            </a:r>
            <a:r>
              <a:rPr lang="en-US" b="1" u="sng" dirty="0"/>
              <a:t>after every lecture</a:t>
            </a:r>
          </a:p>
        </p:txBody>
      </p:sp>
      <p:pic>
        <p:nvPicPr>
          <p:cNvPr id="5" name="Picture 4"/>
          <p:cNvPicPr>
            <a:picLocks noChangeAspect="1"/>
          </p:cNvPicPr>
          <p:nvPr/>
        </p:nvPicPr>
        <p:blipFill>
          <a:blip r:embed="rId2"/>
          <a:stretch>
            <a:fillRect/>
          </a:stretch>
        </p:blipFill>
        <p:spPr>
          <a:xfrm>
            <a:off x="5808452" y="1298275"/>
            <a:ext cx="6096000" cy="4572000"/>
          </a:xfrm>
          <a:prstGeom prst="rect">
            <a:avLst/>
          </a:prstGeom>
        </p:spPr>
      </p:pic>
    </p:spTree>
    <p:extLst>
      <p:ext uri="{BB962C8B-B14F-4D97-AF65-F5344CB8AC3E}">
        <p14:creationId xmlns:p14="http://schemas.microsoft.com/office/powerpoint/2010/main" val="225865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terms of energy, is a calorie of fat equivalent to a calorie of protein?</a:t>
            </a:r>
          </a:p>
        </p:txBody>
      </p:sp>
      <p:sp>
        <p:nvSpPr>
          <p:cNvPr id="3" name="Content Placeholder 2"/>
          <p:cNvSpPr>
            <a:spLocks noGrp="1"/>
          </p:cNvSpPr>
          <p:nvPr>
            <p:ph idx="1"/>
          </p:nvPr>
        </p:nvSpPr>
        <p:spPr/>
        <p:txBody>
          <a:bodyPr/>
          <a:lstStyle/>
          <a:p>
            <a:pPr marL="514350" indent="-514350">
              <a:buFont typeface="+mj-lt"/>
              <a:buAutoNum type="alphaUcPeriod"/>
            </a:pPr>
            <a:r>
              <a:rPr lang="en-US" dirty="0"/>
              <a:t>Yes</a:t>
            </a:r>
          </a:p>
          <a:p>
            <a:pPr marL="514350" indent="-514350">
              <a:buFont typeface="+mj-lt"/>
              <a:buAutoNum type="alphaUcPeriod"/>
            </a:pPr>
            <a:r>
              <a:rPr lang="en-US" dirty="0"/>
              <a:t>No</a:t>
            </a:r>
          </a:p>
          <a:p>
            <a:pPr marL="514350" indent="-514350">
              <a:buFont typeface="+mj-lt"/>
              <a:buAutoNum type="alphaUcPeriod"/>
            </a:pPr>
            <a:r>
              <a:rPr lang="en-US" dirty="0"/>
              <a:t>It depends</a:t>
            </a:r>
          </a:p>
        </p:txBody>
      </p:sp>
    </p:spTree>
    <p:extLst>
      <p:ext uri="{BB962C8B-B14F-4D97-AF65-F5344CB8AC3E}">
        <p14:creationId xmlns:p14="http://schemas.microsoft.com/office/powerpoint/2010/main" val="2019813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start and stop eating?</a:t>
            </a:r>
          </a:p>
        </p:txBody>
      </p:sp>
      <p:sp>
        <p:nvSpPr>
          <p:cNvPr id="4" name="Text Placeholder 3"/>
          <p:cNvSpPr>
            <a:spLocks noGrp="1"/>
          </p:cNvSpPr>
          <p:nvPr>
            <p:ph type="body" idx="1"/>
          </p:nvPr>
        </p:nvSpPr>
        <p:spPr/>
        <p:txBody>
          <a:bodyPr/>
          <a:lstStyle/>
          <a:p>
            <a:r>
              <a:rPr lang="en-US" dirty="0"/>
              <a:t>Why do we eat</a:t>
            </a:r>
          </a:p>
        </p:txBody>
      </p:sp>
      <p:sp>
        <p:nvSpPr>
          <p:cNvPr id="3" name="Content Placeholder 2"/>
          <p:cNvSpPr>
            <a:spLocks noGrp="1"/>
          </p:cNvSpPr>
          <p:nvPr>
            <p:ph sz="half" idx="2"/>
          </p:nvPr>
        </p:nvSpPr>
        <p:spPr/>
        <p:txBody>
          <a:bodyPr/>
          <a:lstStyle/>
          <a:p>
            <a:r>
              <a:rPr lang="en-US" dirty="0"/>
              <a:t>Drive for food</a:t>
            </a:r>
          </a:p>
          <a:p>
            <a:r>
              <a:rPr lang="en-US" dirty="0"/>
              <a:t>Low blood glucose</a:t>
            </a:r>
          </a:p>
          <a:p>
            <a:r>
              <a:rPr lang="en-US" dirty="0"/>
              <a:t>Stress</a:t>
            </a:r>
          </a:p>
        </p:txBody>
      </p:sp>
      <p:sp>
        <p:nvSpPr>
          <p:cNvPr id="5" name="Text Placeholder 4"/>
          <p:cNvSpPr>
            <a:spLocks noGrp="1"/>
          </p:cNvSpPr>
          <p:nvPr>
            <p:ph type="body" sz="quarter" idx="3"/>
          </p:nvPr>
        </p:nvSpPr>
        <p:spPr/>
        <p:txBody>
          <a:bodyPr/>
          <a:lstStyle/>
          <a:p>
            <a:r>
              <a:rPr lang="en-US" dirty="0"/>
              <a:t>Why do we stop eating</a:t>
            </a:r>
          </a:p>
        </p:txBody>
      </p:sp>
      <p:sp>
        <p:nvSpPr>
          <p:cNvPr id="6" name="Content Placeholder 5"/>
          <p:cNvSpPr>
            <a:spLocks noGrp="1"/>
          </p:cNvSpPr>
          <p:nvPr>
            <p:ph sz="quarter" idx="4"/>
          </p:nvPr>
        </p:nvSpPr>
        <p:spPr/>
        <p:txBody>
          <a:bodyPr/>
          <a:lstStyle/>
          <a:p>
            <a:r>
              <a:rPr lang="en-US" dirty="0"/>
              <a:t>Stomach is full</a:t>
            </a:r>
          </a:p>
          <a:p>
            <a:pPr lvl="1"/>
            <a:r>
              <a:rPr lang="en-US" dirty="0"/>
              <a:t>Rise in gut-derived hormones</a:t>
            </a:r>
          </a:p>
          <a:p>
            <a:r>
              <a:rPr lang="en-US" dirty="0"/>
              <a:t>Rise in insulin and glucose</a:t>
            </a:r>
          </a:p>
          <a:p>
            <a:r>
              <a:rPr lang="en-US" dirty="0"/>
              <a:t>~20 minute lag between eating and feeling full</a:t>
            </a:r>
          </a:p>
          <a:p>
            <a:endParaRPr lang="en-US" dirty="0"/>
          </a:p>
        </p:txBody>
      </p:sp>
    </p:spTree>
    <p:extLst>
      <p:ext uri="{BB962C8B-B14F-4D97-AF65-F5344CB8AC3E}">
        <p14:creationId xmlns:p14="http://schemas.microsoft.com/office/powerpoint/2010/main" val="162931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blinds(horizontal)">
                                      <p:cBhvr>
                                        <p:cTn id="10" dur="500"/>
                                        <p:tgtEl>
                                          <p:spTgt spid="6">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blinds(horizontal)">
                                      <p:cBhvr>
                                        <p:cTn id="13" dur="500"/>
                                        <p:tgtEl>
                                          <p:spTgt spid="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blinds(horizontal)">
                                      <p:cBhvr>
                                        <p:cTn id="18" dur="5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blinds(horizontal)">
                                      <p:cBhvr>
                                        <p:cTn id="2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Central Role of The Hypothalamus</a:t>
            </a:r>
          </a:p>
        </p:txBody>
      </p:sp>
      <p:pic>
        <p:nvPicPr>
          <p:cNvPr id="4" name="Picture 3"/>
          <p:cNvPicPr>
            <a:picLocks noChangeAspect="1"/>
          </p:cNvPicPr>
          <p:nvPr/>
        </p:nvPicPr>
        <p:blipFill>
          <a:blip r:embed="rId2"/>
          <a:stretch>
            <a:fillRect/>
          </a:stretch>
        </p:blipFill>
        <p:spPr>
          <a:xfrm>
            <a:off x="2874500" y="1548346"/>
            <a:ext cx="5813490" cy="5309654"/>
          </a:xfrm>
          <a:prstGeom prst="rect">
            <a:avLst/>
          </a:prstGeom>
        </p:spPr>
      </p:pic>
    </p:spTree>
    <p:extLst>
      <p:ext uri="{BB962C8B-B14F-4D97-AF65-F5344CB8AC3E}">
        <p14:creationId xmlns:p14="http://schemas.microsoft.com/office/powerpoint/2010/main" val="2372289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60354" y="1218365"/>
            <a:ext cx="5303700" cy="5639635"/>
          </a:xfrm>
          <a:prstGeom prst="rect">
            <a:avLst/>
          </a:prstGeom>
        </p:spPr>
      </p:pic>
      <p:sp>
        <p:nvSpPr>
          <p:cNvPr id="2" name="Title 1"/>
          <p:cNvSpPr>
            <a:spLocks noGrp="1"/>
          </p:cNvSpPr>
          <p:nvPr>
            <p:ph type="title"/>
          </p:nvPr>
        </p:nvSpPr>
        <p:spPr/>
        <p:txBody>
          <a:bodyPr/>
          <a:lstStyle/>
          <a:p>
            <a:r>
              <a:rPr lang="en-US" dirty="0"/>
              <a:t>The POMC/</a:t>
            </a:r>
            <a:r>
              <a:rPr lang="en-US" dirty="0" err="1"/>
              <a:t>AgRP</a:t>
            </a:r>
            <a:r>
              <a:rPr lang="en-US" dirty="0"/>
              <a:t> Circuit</a:t>
            </a:r>
          </a:p>
        </p:txBody>
      </p:sp>
      <p:sp>
        <p:nvSpPr>
          <p:cNvPr id="5" name="TextBox 4"/>
          <p:cNvSpPr txBox="1"/>
          <p:nvPr/>
        </p:nvSpPr>
        <p:spPr>
          <a:xfrm>
            <a:off x="2424328" y="2797053"/>
            <a:ext cx="1095172" cy="646331"/>
          </a:xfrm>
          <a:prstGeom prst="rect">
            <a:avLst/>
          </a:prstGeom>
          <a:noFill/>
        </p:spPr>
        <p:txBody>
          <a:bodyPr wrap="none" rtlCol="0">
            <a:spAutoFit/>
          </a:bodyPr>
          <a:lstStyle/>
          <a:p>
            <a:pPr algn="r"/>
            <a:r>
              <a:rPr lang="en-US" dirty="0"/>
              <a:t>Promotes</a:t>
            </a:r>
          </a:p>
          <a:p>
            <a:pPr algn="r"/>
            <a:r>
              <a:rPr lang="en-US" dirty="0"/>
              <a:t>Eating</a:t>
            </a:r>
          </a:p>
        </p:txBody>
      </p:sp>
      <p:sp>
        <p:nvSpPr>
          <p:cNvPr id="6" name="TextBox 5"/>
          <p:cNvSpPr txBox="1"/>
          <p:nvPr/>
        </p:nvSpPr>
        <p:spPr>
          <a:xfrm>
            <a:off x="8363938" y="2797053"/>
            <a:ext cx="1236236" cy="646331"/>
          </a:xfrm>
          <a:prstGeom prst="rect">
            <a:avLst/>
          </a:prstGeom>
          <a:noFill/>
        </p:spPr>
        <p:txBody>
          <a:bodyPr wrap="none" rtlCol="0">
            <a:spAutoFit/>
          </a:bodyPr>
          <a:lstStyle/>
          <a:p>
            <a:r>
              <a:rPr lang="en-US" dirty="0"/>
              <a:t>Suppresses</a:t>
            </a:r>
          </a:p>
          <a:p>
            <a:r>
              <a:rPr lang="en-US" dirty="0"/>
              <a:t>Appetite</a:t>
            </a:r>
          </a:p>
        </p:txBody>
      </p:sp>
    </p:spTree>
    <p:extLst>
      <p:ext uri="{BB962C8B-B14F-4D97-AF65-F5344CB8AC3E}">
        <p14:creationId xmlns:p14="http://schemas.microsoft.com/office/powerpoint/2010/main" val="4231336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Demonstration of AGRP Suppression of Appetite</a:t>
            </a:r>
          </a:p>
        </p:txBody>
      </p:sp>
      <p:sp>
        <p:nvSpPr>
          <p:cNvPr id="4" name="Rectangle 3"/>
          <p:cNvSpPr/>
          <p:nvPr/>
        </p:nvSpPr>
        <p:spPr>
          <a:xfrm>
            <a:off x="4562695" y="3244334"/>
            <a:ext cx="3066609" cy="369332"/>
          </a:xfrm>
          <a:prstGeom prst="rect">
            <a:avLst/>
          </a:prstGeom>
        </p:spPr>
        <p:txBody>
          <a:bodyPr wrap="none">
            <a:spAutoFit/>
          </a:bodyPr>
          <a:lstStyle/>
          <a:p>
            <a:r>
              <a:rPr lang="en-US" dirty="0">
                <a:hlinkClick r:id="rId2"/>
              </a:rPr>
              <a:t>https://</a:t>
            </a:r>
            <a:r>
              <a:rPr lang="en-US" dirty="0" err="1">
                <a:hlinkClick r:id="rId2"/>
              </a:rPr>
              <a:t>youtu.be</a:t>
            </a:r>
            <a:r>
              <a:rPr lang="en-US" dirty="0">
                <a:hlinkClick r:id="rId2"/>
              </a:rPr>
              <a:t>/9VolVN3v-YQ</a:t>
            </a:r>
            <a:endParaRPr lang="en-US" dirty="0"/>
          </a:p>
        </p:txBody>
      </p:sp>
    </p:spTree>
    <p:extLst>
      <p:ext uri="{BB962C8B-B14F-4D97-AF65-F5344CB8AC3E}">
        <p14:creationId xmlns:p14="http://schemas.microsoft.com/office/powerpoint/2010/main" val="779825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Activation of AGRP Neurons is Sufficient to Promote Hunger</a:t>
            </a:r>
          </a:p>
        </p:txBody>
      </p:sp>
      <p:pic>
        <p:nvPicPr>
          <p:cNvPr id="4" name="Picture 3"/>
          <p:cNvPicPr>
            <a:picLocks noChangeAspect="1"/>
          </p:cNvPicPr>
          <p:nvPr/>
        </p:nvPicPr>
        <p:blipFill>
          <a:blip r:embed="rId2"/>
          <a:stretch>
            <a:fillRect/>
          </a:stretch>
        </p:blipFill>
        <p:spPr>
          <a:xfrm>
            <a:off x="1524000" y="2135487"/>
            <a:ext cx="9144000" cy="3094490"/>
          </a:xfrm>
          <a:prstGeom prst="rect">
            <a:avLst/>
          </a:prstGeom>
        </p:spPr>
      </p:pic>
      <p:sp>
        <p:nvSpPr>
          <p:cNvPr id="5" name="TextBox 4"/>
          <p:cNvSpPr txBox="1"/>
          <p:nvPr/>
        </p:nvSpPr>
        <p:spPr>
          <a:xfrm>
            <a:off x="1865212" y="5760706"/>
            <a:ext cx="8492380" cy="646331"/>
          </a:xfrm>
          <a:prstGeom prst="rect">
            <a:avLst/>
          </a:prstGeom>
          <a:noFill/>
        </p:spPr>
        <p:txBody>
          <a:bodyPr wrap="square" rtlCol="0">
            <a:spAutoFit/>
          </a:bodyPr>
          <a:lstStyle/>
          <a:p>
            <a:r>
              <a:rPr lang="en-US" dirty="0"/>
              <a:t> Aponte Y, </a:t>
            </a:r>
            <a:r>
              <a:rPr lang="en-US" dirty="0" err="1"/>
              <a:t>Atasoy</a:t>
            </a:r>
            <a:r>
              <a:rPr lang="en-US" dirty="0"/>
              <a:t> D, Sternson SM. AGRP neurons are sufficient to orchestrate feeding behavior rapidly and without training. Nat </a:t>
            </a:r>
            <a:r>
              <a:rPr lang="en-US" dirty="0" err="1"/>
              <a:t>Neurosci</a:t>
            </a:r>
            <a:r>
              <a:rPr lang="en-US" dirty="0"/>
              <a:t> 2011; 14:351–5. </a:t>
            </a:r>
          </a:p>
        </p:txBody>
      </p:sp>
    </p:spTree>
    <p:extLst>
      <p:ext uri="{BB962C8B-B14F-4D97-AF65-F5344CB8AC3E}">
        <p14:creationId xmlns:p14="http://schemas.microsoft.com/office/powerpoint/2010/main" val="1716008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Control of Appetite (Downstream of AGRP/POMC)</a:t>
            </a:r>
          </a:p>
        </p:txBody>
      </p:sp>
      <p:pic>
        <p:nvPicPr>
          <p:cNvPr id="4" name="Picture 3"/>
          <p:cNvPicPr>
            <a:picLocks noChangeAspect="1"/>
          </p:cNvPicPr>
          <p:nvPr/>
        </p:nvPicPr>
        <p:blipFill>
          <a:blip r:embed="rId2"/>
          <a:stretch>
            <a:fillRect/>
          </a:stretch>
        </p:blipFill>
        <p:spPr>
          <a:xfrm>
            <a:off x="2499852" y="1591748"/>
            <a:ext cx="7809271" cy="5266252"/>
          </a:xfrm>
          <a:prstGeom prst="rect">
            <a:avLst/>
          </a:prstGeom>
        </p:spPr>
      </p:pic>
      <p:sp>
        <p:nvSpPr>
          <p:cNvPr id="5" name="Rectangle 4"/>
          <p:cNvSpPr/>
          <p:nvPr/>
        </p:nvSpPr>
        <p:spPr>
          <a:xfrm>
            <a:off x="7388942" y="1976284"/>
            <a:ext cx="766916" cy="412955"/>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790039" y="3477749"/>
            <a:ext cx="766916" cy="412955"/>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88942" y="2569563"/>
            <a:ext cx="766916" cy="412955"/>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790039" y="4067866"/>
            <a:ext cx="766916" cy="412955"/>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758813" y="5319252"/>
            <a:ext cx="766916" cy="580103"/>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28885" y="5802806"/>
            <a:ext cx="766916" cy="412955"/>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6924" y="4646101"/>
            <a:ext cx="3274144" cy="1569660"/>
          </a:xfrm>
          <a:prstGeom prst="rect">
            <a:avLst/>
          </a:prstGeom>
          <a:noFill/>
        </p:spPr>
        <p:txBody>
          <a:bodyPr wrap="square" rtlCol="0">
            <a:spAutoFit/>
          </a:bodyPr>
          <a:lstStyle/>
          <a:p>
            <a:r>
              <a:rPr lang="en-US" sz="3200" dirty="0"/>
              <a:t>Syndromic obesity variants generally </a:t>
            </a:r>
            <a:r>
              <a:rPr lang="en-US" sz="3200"/>
              <a:t>cause over-eating</a:t>
            </a:r>
          </a:p>
        </p:txBody>
      </p:sp>
    </p:spTree>
    <p:extLst>
      <p:ext uri="{BB962C8B-B14F-4D97-AF65-F5344CB8AC3E}">
        <p14:creationId xmlns:p14="http://schemas.microsoft.com/office/powerpoint/2010/main" val="44581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checkerboard(across)">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91173" y="828675"/>
            <a:ext cx="5900827" cy="5543550"/>
          </a:xfrm>
          <a:prstGeom prst="rect">
            <a:avLst/>
          </a:prstGeom>
        </p:spPr>
      </p:pic>
      <p:sp>
        <p:nvSpPr>
          <p:cNvPr id="2" name="Title 1"/>
          <p:cNvSpPr>
            <a:spLocks noGrp="1"/>
          </p:cNvSpPr>
          <p:nvPr>
            <p:ph type="title"/>
          </p:nvPr>
        </p:nvSpPr>
        <p:spPr/>
        <p:txBody>
          <a:bodyPr/>
          <a:lstStyle/>
          <a:p>
            <a:r>
              <a:rPr lang="en-US" dirty="0"/>
              <a:t>Stress!!!</a:t>
            </a:r>
          </a:p>
        </p:txBody>
      </p:sp>
      <p:sp>
        <p:nvSpPr>
          <p:cNvPr id="3" name="Content Placeholder 2"/>
          <p:cNvSpPr>
            <a:spLocks noGrp="1"/>
          </p:cNvSpPr>
          <p:nvPr>
            <p:ph idx="1"/>
          </p:nvPr>
        </p:nvSpPr>
        <p:spPr>
          <a:xfrm>
            <a:off x="838200" y="1825625"/>
            <a:ext cx="6205538" cy="4351338"/>
          </a:xfrm>
        </p:spPr>
        <p:txBody>
          <a:bodyPr/>
          <a:lstStyle/>
          <a:p>
            <a:r>
              <a:rPr lang="en-US" dirty="0"/>
              <a:t>Cortisol (a glucocorticoid stress hormone) activates AGRP Neurons</a:t>
            </a:r>
          </a:p>
          <a:p>
            <a:pPr lvl="1"/>
            <a:r>
              <a:rPr lang="en-US" dirty="0"/>
              <a:t>This drives feeding behavior</a:t>
            </a:r>
          </a:p>
          <a:p>
            <a:r>
              <a:rPr lang="en-US" dirty="0"/>
              <a:t>Adrenaline (a short term stress hormone) also drives appetite</a:t>
            </a:r>
          </a:p>
        </p:txBody>
      </p:sp>
    </p:spTree>
    <p:extLst>
      <p:ext uri="{BB962C8B-B14F-4D97-AF65-F5344CB8AC3E}">
        <p14:creationId xmlns:p14="http://schemas.microsoft.com/office/powerpoint/2010/main" val="1397270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Timed feeding cues</a:t>
            </a:r>
          </a:p>
        </p:txBody>
      </p:sp>
      <p:sp>
        <p:nvSpPr>
          <p:cNvPr id="3" name="Content Placeholder 2"/>
          <p:cNvSpPr>
            <a:spLocks noGrp="1"/>
          </p:cNvSpPr>
          <p:nvPr>
            <p:ph idx="1"/>
          </p:nvPr>
        </p:nvSpPr>
        <p:spPr>
          <a:xfrm>
            <a:off x="6729413" y="1825625"/>
            <a:ext cx="4624386" cy="2960688"/>
          </a:xfrm>
        </p:spPr>
        <p:txBody>
          <a:bodyPr>
            <a:normAutofit lnSpcReduction="10000"/>
          </a:bodyPr>
          <a:lstStyle/>
          <a:p>
            <a:r>
              <a:rPr lang="en-US" dirty="0"/>
              <a:t>Cortisol awakening response</a:t>
            </a:r>
          </a:p>
          <a:p>
            <a:pPr lvl="1"/>
            <a:r>
              <a:rPr lang="en-US" dirty="0"/>
              <a:t>Sharp rise in cortisol shortly before waking up</a:t>
            </a:r>
          </a:p>
          <a:p>
            <a:pPr lvl="1"/>
            <a:r>
              <a:rPr lang="en-US" dirty="0"/>
              <a:t>May differ between </a:t>
            </a:r>
            <a:r>
              <a:rPr lang="en-US" dirty="0" err="1"/>
              <a:t>chronotypes</a:t>
            </a:r>
            <a:endParaRPr lang="en-US" dirty="0"/>
          </a:p>
          <a:p>
            <a:pPr lvl="1"/>
            <a:r>
              <a:rPr lang="en-US" dirty="0"/>
              <a:t>48% genetic</a:t>
            </a:r>
          </a:p>
          <a:p>
            <a:pPr lvl="1"/>
            <a:r>
              <a:rPr lang="en-US" dirty="0"/>
              <a:t>How do you think this would affect feeding behaviors?</a:t>
            </a:r>
          </a:p>
          <a:p>
            <a:pPr lvl="1"/>
            <a:endParaRPr lang="en-US" dirty="0"/>
          </a:p>
        </p:txBody>
      </p:sp>
      <p:pic>
        <p:nvPicPr>
          <p:cNvPr id="4" name="Picture 3"/>
          <p:cNvPicPr>
            <a:picLocks noChangeAspect="1"/>
          </p:cNvPicPr>
          <p:nvPr/>
        </p:nvPicPr>
        <p:blipFill>
          <a:blip r:embed="rId2"/>
          <a:stretch>
            <a:fillRect/>
          </a:stretch>
        </p:blipFill>
        <p:spPr>
          <a:xfrm>
            <a:off x="0" y="1825625"/>
            <a:ext cx="6858000" cy="4127500"/>
          </a:xfrm>
          <a:prstGeom prst="rect">
            <a:avLst/>
          </a:prstGeom>
        </p:spPr>
      </p:pic>
      <p:pic>
        <p:nvPicPr>
          <p:cNvPr id="5" name="Picture 4"/>
          <p:cNvPicPr>
            <a:picLocks noChangeAspect="1"/>
          </p:cNvPicPr>
          <p:nvPr/>
        </p:nvPicPr>
        <p:blipFill>
          <a:blip r:embed="rId3"/>
          <a:stretch>
            <a:fillRect/>
          </a:stretch>
        </p:blipFill>
        <p:spPr>
          <a:xfrm>
            <a:off x="128586" y="1582738"/>
            <a:ext cx="6729413" cy="4838768"/>
          </a:xfrm>
          <a:prstGeom prst="rect">
            <a:avLst/>
          </a:prstGeom>
        </p:spPr>
      </p:pic>
      <p:sp>
        <p:nvSpPr>
          <p:cNvPr id="6" name="TextBox 5"/>
          <p:cNvSpPr txBox="1"/>
          <p:nvPr/>
        </p:nvSpPr>
        <p:spPr>
          <a:xfrm>
            <a:off x="6729413" y="5200650"/>
            <a:ext cx="5172075" cy="1754326"/>
          </a:xfrm>
          <a:prstGeom prst="rect">
            <a:avLst/>
          </a:prstGeom>
          <a:noFill/>
        </p:spPr>
        <p:txBody>
          <a:bodyPr wrap="square" rtlCol="0">
            <a:spAutoFit/>
          </a:bodyPr>
          <a:lstStyle/>
          <a:p>
            <a:r>
              <a:rPr lang="en-US" dirty="0" err="1"/>
              <a:t>Kudielka</a:t>
            </a:r>
            <a:r>
              <a:rPr lang="en-US" dirty="0"/>
              <a:t> BM, </a:t>
            </a:r>
            <a:r>
              <a:rPr lang="en-US" dirty="0" err="1"/>
              <a:t>Federenko</a:t>
            </a:r>
            <a:r>
              <a:rPr lang="en-US" dirty="0"/>
              <a:t> IS, </a:t>
            </a:r>
            <a:r>
              <a:rPr lang="en-US" dirty="0" err="1"/>
              <a:t>Hellhammer</a:t>
            </a:r>
            <a:r>
              <a:rPr lang="en-US" dirty="0"/>
              <a:t> DH, </a:t>
            </a:r>
            <a:r>
              <a:rPr lang="en-US" dirty="0" err="1"/>
              <a:t>Wüst</a:t>
            </a:r>
            <a:r>
              <a:rPr lang="en-US" dirty="0"/>
              <a:t> S. </a:t>
            </a:r>
            <a:r>
              <a:rPr lang="en-US" dirty="0" err="1"/>
              <a:t>Morningness</a:t>
            </a:r>
            <a:r>
              <a:rPr lang="en-US" dirty="0"/>
              <a:t> and </a:t>
            </a:r>
            <a:r>
              <a:rPr lang="en-US" dirty="0" err="1"/>
              <a:t>eveningness</a:t>
            </a:r>
            <a:r>
              <a:rPr lang="en-US" dirty="0"/>
              <a:t>: The free cortisol rise after awakening in “early birds” and “night owls.” </a:t>
            </a:r>
            <a:r>
              <a:rPr lang="en-US" dirty="0" err="1"/>
              <a:t>Biol</a:t>
            </a:r>
            <a:r>
              <a:rPr lang="en-US" dirty="0"/>
              <a:t> Psychol. 2006; 72: 141–6. </a:t>
            </a:r>
            <a:r>
              <a:rPr lang="en-US" dirty="0" err="1"/>
              <a:t>doi</a:t>
            </a:r>
            <a:r>
              <a:rPr lang="en-US" dirty="0"/>
              <a:t>: 10.1016/j.biopsycho.2005.08.003.</a:t>
            </a:r>
          </a:p>
          <a:p>
            <a:endParaRPr lang="en-US" dirty="0"/>
          </a:p>
        </p:txBody>
      </p:sp>
    </p:spTree>
    <p:extLst>
      <p:ext uri="{BB962C8B-B14F-4D97-AF65-F5344CB8AC3E}">
        <p14:creationId xmlns:p14="http://schemas.microsoft.com/office/powerpoint/2010/main" val="209608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stop eating?</a:t>
            </a:r>
          </a:p>
        </p:txBody>
      </p:sp>
      <p:sp>
        <p:nvSpPr>
          <p:cNvPr id="4" name="Text Placeholder 3"/>
          <p:cNvSpPr>
            <a:spLocks noGrp="1"/>
          </p:cNvSpPr>
          <p:nvPr>
            <p:ph type="body" idx="1"/>
          </p:nvPr>
        </p:nvSpPr>
        <p:spPr/>
        <p:txBody>
          <a:bodyPr/>
          <a:lstStyle/>
          <a:p>
            <a:r>
              <a:rPr lang="en-US" dirty="0"/>
              <a:t>The role of our gastrointestinal system</a:t>
            </a:r>
          </a:p>
        </p:txBody>
      </p:sp>
    </p:spTree>
    <p:extLst>
      <p:ext uri="{BB962C8B-B14F-4D97-AF65-F5344CB8AC3E}">
        <p14:creationId xmlns:p14="http://schemas.microsoft.com/office/powerpoint/2010/main" val="969630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Graded Quiz Question #1</a:t>
            </a:r>
          </a:p>
        </p:txBody>
      </p:sp>
      <p:sp>
        <p:nvSpPr>
          <p:cNvPr id="3" name="Content Placeholder 2"/>
          <p:cNvSpPr>
            <a:spLocks noGrp="1"/>
          </p:cNvSpPr>
          <p:nvPr>
            <p:ph idx="1"/>
          </p:nvPr>
        </p:nvSpPr>
        <p:spPr/>
        <p:txBody>
          <a:bodyPr/>
          <a:lstStyle/>
          <a:p>
            <a:r>
              <a:rPr lang="en-US" dirty="0"/>
              <a:t>Which macromolecule has the highest Atwater factor</a:t>
            </a:r>
          </a:p>
          <a:p>
            <a:pPr marL="971550" lvl="1" indent="-514350">
              <a:buFont typeface="+mj-lt"/>
              <a:buAutoNum type="alphaUcPeriod"/>
            </a:pPr>
            <a:r>
              <a:rPr lang="en-US" dirty="0"/>
              <a:t>Carbohydrate</a:t>
            </a:r>
          </a:p>
          <a:p>
            <a:pPr marL="971550" lvl="1" indent="-514350">
              <a:buFont typeface="+mj-lt"/>
              <a:buAutoNum type="alphaUcPeriod"/>
            </a:pPr>
            <a:r>
              <a:rPr lang="en-US" dirty="0"/>
              <a:t>Protein</a:t>
            </a:r>
          </a:p>
          <a:p>
            <a:pPr marL="971550" lvl="1" indent="-514350">
              <a:buFont typeface="+mj-lt"/>
              <a:buAutoNum type="alphaUcPeriod"/>
            </a:pPr>
            <a:r>
              <a:rPr lang="en-US" dirty="0"/>
              <a:t>Fat</a:t>
            </a:r>
          </a:p>
          <a:p>
            <a:pPr marL="971550" lvl="1" indent="-514350">
              <a:buFont typeface="+mj-lt"/>
              <a:buAutoNum type="alphaUcPeriod"/>
            </a:pPr>
            <a:r>
              <a:rPr lang="en-US" dirty="0"/>
              <a:t>They are all the same</a:t>
            </a:r>
          </a:p>
        </p:txBody>
      </p:sp>
    </p:spTree>
    <p:extLst>
      <p:ext uri="{BB962C8B-B14F-4D97-AF65-F5344CB8AC3E}">
        <p14:creationId xmlns:p14="http://schemas.microsoft.com/office/powerpoint/2010/main" val="368767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Hormonal Control of Appetite</a:t>
            </a:r>
          </a:p>
        </p:txBody>
      </p:sp>
      <p:pic>
        <p:nvPicPr>
          <p:cNvPr id="4" name="Picture 3"/>
          <p:cNvPicPr>
            <a:picLocks noChangeAspect="1"/>
          </p:cNvPicPr>
          <p:nvPr/>
        </p:nvPicPr>
        <p:blipFill>
          <a:blip r:embed="rId3"/>
          <a:stretch>
            <a:fillRect/>
          </a:stretch>
        </p:blipFill>
        <p:spPr>
          <a:xfrm>
            <a:off x="3051160" y="1417638"/>
            <a:ext cx="6067049" cy="5389562"/>
          </a:xfrm>
          <a:prstGeom prst="rect">
            <a:avLst/>
          </a:prstGeom>
        </p:spPr>
      </p:pic>
      <p:sp>
        <p:nvSpPr>
          <p:cNvPr id="5" name="Rectangle 4"/>
          <p:cNvSpPr/>
          <p:nvPr/>
        </p:nvSpPr>
        <p:spPr>
          <a:xfrm>
            <a:off x="5357813" y="4729163"/>
            <a:ext cx="2600325" cy="1857375"/>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19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a:latin typeface="Calibri" charset="0"/>
                <a:ea typeface="MS PGothic" charset="0"/>
              </a:rPr>
              <a:t>A person with no </a:t>
            </a:r>
            <a:r>
              <a:rPr lang="en-US" dirty="0" err="1">
                <a:latin typeface="Calibri" charset="0"/>
                <a:ea typeface="MS PGothic" charset="0"/>
              </a:rPr>
              <a:t>Leptin</a:t>
            </a:r>
            <a:r>
              <a:rPr lang="en-US" dirty="0">
                <a:latin typeface="Calibri" charset="0"/>
                <a:ea typeface="MS PGothic" charset="0"/>
              </a:rPr>
              <a:t> Receptor</a:t>
            </a:r>
          </a:p>
        </p:txBody>
      </p:sp>
      <p:sp>
        <p:nvSpPr>
          <p:cNvPr id="2051" name="TPAnswers"/>
          <p:cNvSpPr>
            <a:spLocks noGrp="1"/>
          </p:cNvSpPr>
          <p:nvPr>
            <p:ph idx="1"/>
            <p:custDataLst>
              <p:tags r:id="rId2"/>
            </p:custDataLst>
          </p:nvPr>
        </p:nvSpPr>
        <p:spPr/>
        <p:txBody>
          <a:bodyPr>
            <a:normAutofit/>
          </a:bodyPr>
          <a:lstStyle/>
          <a:p>
            <a:pPr marL="514350" indent="-514350">
              <a:buFont typeface="Arial" charset="0"/>
              <a:buAutoNum type="alphaUcPeriod"/>
            </a:pPr>
            <a:r>
              <a:rPr lang="en-US" dirty="0">
                <a:latin typeface="Calibri" charset="0"/>
                <a:ea typeface="MS PGothic" charset="0"/>
              </a:rPr>
              <a:t>Would over-eat because it cant respond to </a:t>
            </a:r>
            <a:r>
              <a:rPr lang="en-US" dirty="0" err="1">
                <a:latin typeface="Calibri" charset="0"/>
                <a:ea typeface="MS PGothic" charset="0"/>
              </a:rPr>
              <a:t>leptin</a:t>
            </a:r>
            <a:endParaRPr lang="en-US" dirty="0">
              <a:latin typeface="Calibri" charset="0"/>
              <a:ea typeface="MS PGothic" charset="0"/>
            </a:endParaRPr>
          </a:p>
          <a:p>
            <a:pPr marL="514350" indent="-514350">
              <a:buFont typeface="Arial" charset="0"/>
              <a:buAutoNum type="alphaUcPeriod"/>
            </a:pPr>
            <a:r>
              <a:rPr lang="en-US" dirty="0">
                <a:latin typeface="Calibri" charset="0"/>
                <a:ea typeface="MS PGothic" charset="0"/>
              </a:rPr>
              <a:t>Would not eat because it cant respond to </a:t>
            </a:r>
            <a:r>
              <a:rPr lang="en-US" dirty="0" err="1">
                <a:latin typeface="Calibri" charset="0"/>
                <a:ea typeface="MS PGothic" charset="0"/>
              </a:rPr>
              <a:t>leptin</a:t>
            </a:r>
            <a:endParaRPr lang="en-US" dirty="0">
              <a:latin typeface="Calibri" charset="0"/>
              <a:ea typeface="MS PGothic" charset="0"/>
            </a:endParaRPr>
          </a:p>
          <a:p>
            <a:pPr marL="514350" indent="-514350">
              <a:buFont typeface="Arial" charset="0"/>
              <a:buAutoNum type="alphaUcPeriod"/>
            </a:pPr>
            <a:r>
              <a:rPr lang="en-US" dirty="0">
                <a:latin typeface="Calibri" charset="0"/>
                <a:ea typeface="MS PGothic" charset="0"/>
              </a:rPr>
              <a:t>Would over-eat because it responds too strongly to </a:t>
            </a:r>
            <a:r>
              <a:rPr lang="en-US" dirty="0" err="1">
                <a:latin typeface="Calibri" charset="0"/>
                <a:ea typeface="MS PGothic" charset="0"/>
              </a:rPr>
              <a:t>leptin</a:t>
            </a:r>
            <a:endParaRPr lang="en-US" dirty="0">
              <a:latin typeface="Calibri" charset="0"/>
              <a:ea typeface="MS PGothic" charset="0"/>
            </a:endParaRPr>
          </a:p>
          <a:p>
            <a:pPr marL="514350" indent="-514350">
              <a:buFont typeface="Arial" charset="0"/>
              <a:buAutoNum type="alphaUcPeriod"/>
            </a:pPr>
            <a:r>
              <a:rPr lang="en-US" dirty="0">
                <a:latin typeface="Calibri" charset="0"/>
                <a:ea typeface="MS PGothic" charset="0"/>
              </a:rPr>
              <a:t>Would not eat because it responds too strongly to </a:t>
            </a:r>
            <a:r>
              <a:rPr lang="en-US" dirty="0" err="1">
                <a:latin typeface="Calibri" charset="0"/>
                <a:ea typeface="MS PGothic" charset="0"/>
              </a:rPr>
              <a:t>leptin</a:t>
            </a:r>
            <a:endParaRPr lang="en-US" dirty="0">
              <a:latin typeface="Calibri" charset="0"/>
              <a:ea typeface="MS PGothic" charset="0"/>
            </a:endParaRPr>
          </a:p>
        </p:txBody>
      </p:sp>
      <p:pic>
        <p:nvPicPr>
          <p:cNvPr id="2" name="TPChart" descr="B4638116F246430E97EACF2B19B5B5C7Chart20160329113644381.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6032500" y="1600200"/>
            <a:ext cx="4572000" cy="5143500"/>
          </a:xfrm>
          <a:prstGeom prst="rect">
            <a:avLst/>
          </a:prstGeom>
        </p:spPr>
      </p:pic>
      <p:sp>
        <p:nvSpPr>
          <p:cNvPr id="3" name="TPResponseCounter" hidden="1"/>
          <p:cNvSpPr/>
          <p:nvPr>
            <p:custDataLst>
              <p:tags r:id="rId4"/>
            </p:custDataLst>
          </p:nvPr>
        </p:nvSpPr>
        <p:spPr>
          <a:xfrm>
            <a:off x="1651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14" name="TPCountdown" hidden="1"/>
          <p:cNvGrpSpPr/>
          <p:nvPr>
            <p:custDataLst>
              <p:tags r:id="rId5"/>
            </p:custDataLst>
          </p:nvPr>
        </p:nvGrpSpPr>
        <p:grpSpPr>
          <a:xfrm>
            <a:off x="9906000" y="6096000"/>
            <a:ext cx="635000" cy="635000"/>
            <a:chOff x="8318500" y="6032500"/>
            <a:chExt cx="635000" cy="635000"/>
          </a:xfrm>
        </p:grpSpPr>
        <p:sp>
          <p:nvSpPr>
            <p:cNvPr id="13"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xmlns="">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xmlns="">
                  <a:effectLst/>
                </a14:hiddenEffects>
              </a:ext>
            </a:extLst>
          </p:spPr>
          <p:txBody>
            <a:bodyPr vert="horz" rtlCol="0" anchor="ctr" anchorCtr="1">
              <a:noAutofit/>
            </a:bodyPr>
            <a:lstStyle/>
            <a:p>
              <a:pPr algn="r"/>
              <a:r>
                <a:rPr lang="en-US" sz="2400" b="1">
                  <a:latin typeface="Tahoma"/>
                </a:rPr>
                <a:t>0</a:t>
              </a:r>
            </a:p>
          </p:txBody>
        </p:sp>
      </p:grpSp>
    </p:spTree>
    <p:custDataLst>
      <p:tags r:id="rId1"/>
    </p:custDataLst>
    <p:extLst>
      <p:ext uri="{BB962C8B-B14F-4D97-AF65-F5344CB8AC3E}">
        <p14:creationId xmlns:p14="http://schemas.microsoft.com/office/powerpoint/2010/main" val="1253350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Metabolic Signals</a:t>
            </a:r>
          </a:p>
        </p:txBody>
      </p:sp>
      <p:sp>
        <p:nvSpPr>
          <p:cNvPr id="5" name="Content Placeholder 4"/>
          <p:cNvSpPr>
            <a:spLocks noGrp="1"/>
          </p:cNvSpPr>
          <p:nvPr>
            <p:ph idx="1"/>
          </p:nvPr>
        </p:nvSpPr>
        <p:spPr>
          <a:xfrm>
            <a:off x="838200" y="1825624"/>
            <a:ext cx="5276850" cy="5032375"/>
          </a:xfrm>
        </p:spPr>
        <p:txBody>
          <a:bodyPr>
            <a:normAutofit/>
          </a:bodyPr>
          <a:lstStyle/>
          <a:p>
            <a:r>
              <a:rPr lang="en-US" dirty="0"/>
              <a:t>Glucose</a:t>
            </a:r>
          </a:p>
          <a:p>
            <a:pPr lvl="1"/>
            <a:r>
              <a:rPr lang="en-US" dirty="0"/>
              <a:t>Signals both at POMC/</a:t>
            </a:r>
            <a:r>
              <a:rPr lang="en-US" dirty="0" err="1"/>
              <a:t>AgRP</a:t>
            </a:r>
            <a:r>
              <a:rPr lang="en-US" dirty="0"/>
              <a:t> and other hindbrain regions to reduce </a:t>
            </a:r>
            <a:r>
              <a:rPr lang="en-US" dirty="0" err="1"/>
              <a:t>appetitve</a:t>
            </a:r>
            <a:r>
              <a:rPr lang="en-US" dirty="0"/>
              <a:t> drive</a:t>
            </a:r>
          </a:p>
          <a:p>
            <a:r>
              <a:rPr lang="en-US" dirty="0"/>
              <a:t>Insulin</a:t>
            </a:r>
          </a:p>
          <a:p>
            <a:pPr lvl="1"/>
            <a:r>
              <a:rPr lang="en-US" dirty="0"/>
              <a:t>Signals directly at POMC/</a:t>
            </a:r>
            <a:r>
              <a:rPr lang="en-US" dirty="0" err="1"/>
              <a:t>AgRP</a:t>
            </a:r>
            <a:r>
              <a:rPr lang="en-US" dirty="0"/>
              <a:t> circuit to reduce appetitive drive</a:t>
            </a:r>
          </a:p>
          <a:p>
            <a:r>
              <a:rPr lang="en-US" dirty="0"/>
              <a:t>Proteins and Fats</a:t>
            </a:r>
          </a:p>
          <a:p>
            <a:pPr lvl="1"/>
            <a:r>
              <a:rPr lang="en-US" dirty="0"/>
              <a:t>Potentially suppressive, mechanisms are unclear</a:t>
            </a:r>
          </a:p>
          <a:p>
            <a:r>
              <a:rPr lang="en-US" dirty="0"/>
              <a:t>Leptin</a:t>
            </a:r>
          </a:p>
          <a:p>
            <a:pPr lvl="1"/>
            <a:r>
              <a:rPr lang="en-US" dirty="0"/>
              <a:t>Related to adipose tissue size</a:t>
            </a:r>
          </a:p>
        </p:txBody>
      </p:sp>
      <p:pic>
        <p:nvPicPr>
          <p:cNvPr id="6" name="Picture 5"/>
          <p:cNvPicPr>
            <a:picLocks noChangeAspect="1"/>
          </p:cNvPicPr>
          <p:nvPr/>
        </p:nvPicPr>
        <p:blipFill>
          <a:blip r:embed="rId2"/>
          <a:stretch>
            <a:fillRect/>
          </a:stretch>
        </p:blipFill>
        <p:spPr>
          <a:xfrm>
            <a:off x="6115050" y="1027906"/>
            <a:ext cx="6096000" cy="5207000"/>
          </a:xfrm>
          <a:prstGeom prst="rect">
            <a:avLst/>
          </a:prstGeom>
        </p:spPr>
      </p:pic>
    </p:spTree>
    <p:extLst>
      <p:ext uri="{BB962C8B-B14F-4D97-AF65-F5344CB8AC3E}">
        <p14:creationId xmlns:p14="http://schemas.microsoft.com/office/powerpoint/2010/main" val="345701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500"/>
                                        <p:tgtEl>
                                          <p:spTgt spid="5">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blinds(horizontal)">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500"/>
                                        <p:tgtEl>
                                          <p:spTgt spid="5">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blinds(horizontal)">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blinds(horizontal)">
                                      <p:cBhvr>
                                        <p:cTn id="31" dur="500"/>
                                        <p:tgtEl>
                                          <p:spTgt spid="5">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blinds(horizontal)">
                                      <p:cBhvr>
                                        <p:cTn id="3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Gastrointestinal Control of Appetite</a:t>
            </a:r>
          </a:p>
        </p:txBody>
      </p:sp>
      <p:pic>
        <p:nvPicPr>
          <p:cNvPr id="4" name="Picture 3"/>
          <p:cNvPicPr>
            <a:picLocks noChangeAspect="1"/>
          </p:cNvPicPr>
          <p:nvPr/>
        </p:nvPicPr>
        <p:blipFill>
          <a:blip r:embed="rId3"/>
          <a:stretch>
            <a:fillRect/>
          </a:stretch>
        </p:blipFill>
        <p:spPr>
          <a:xfrm>
            <a:off x="3051160" y="1417638"/>
            <a:ext cx="6067049" cy="5389562"/>
          </a:xfrm>
          <a:prstGeom prst="rect">
            <a:avLst/>
          </a:prstGeom>
        </p:spPr>
      </p:pic>
      <p:sp>
        <p:nvSpPr>
          <p:cNvPr id="5" name="Rectangle 4"/>
          <p:cNvSpPr/>
          <p:nvPr/>
        </p:nvSpPr>
        <p:spPr>
          <a:xfrm>
            <a:off x="3259854" y="4276571"/>
            <a:ext cx="2469433" cy="2338541"/>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43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Vagal Nerve Signaling</a:t>
            </a:r>
          </a:p>
        </p:txBody>
      </p:sp>
      <p:pic>
        <p:nvPicPr>
          <p:cNvPr id="6" name="Picture 5"/>
          <p:cNvPicPr>
            <a:picLocks noChangeAspect="1"/>
          </p:cNvPicPr>
          <p:nvPr/>
        </p:nvPicPr>
        <p:blipFill>
          <a:blip r:embed="rId3"/>
          <a:stretch>
            <a:fillRect/>
          </a:stretch>
        </p:blipFill>
        <p:spPr>
          <a:xfrm>
            <a:off x="1670050" y="1404630"/>
            <a:ext cx="7088188" cy="5389870"/>
          </a:xfrm>
          <a:prstGeom prst="rect">
            <a:avLst/>
          </a:prstGeom>
        </p:spPr>
      </p:pic>
    </p:spTree>
    <p:extLst>
      <p:ext uri="{BB962C8B-B14F-4D97-AF65-F5344CB8AC3E}">
        <p14:creationId xmlns:p14="http://schemas.microsoft.com/office/powerpoint/2010/main" val="812063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Gut Derived Appetite Hormones</a:t>
            </a:r>
          </a:p>
        </p:txBody>
      </p:sp>
      <p:sp>
        <p:nvSpPr>
          <p:cNvPr id="7" name="Content Placeholder 6"/>
          <p:cNvSpPr>
            <a:spLocks noGrp="1"/>
          </p:cNvSpPr>
          <p:nvPr>
            <p:ph idx="1"/>
          </p:nvPr>
        </p:nvSpPr>
        <p:spPr>
          <a:xfrm>
            <a:off x="7789984" y="1825625"/>
            <a:ext cx="3563815" cy="4351338"/>
          </a:xfrm>
        </p:spPr>
        <p:txBody>
          <a:bodyPr/>
          <a:lstStyle/>
          <a:p>
            <a:r>
              <a:rPr lang="en-US"/>
              <a:t>Appetite Promoting</a:t>
            </a:r>
            <a:endParaRPr lang="en-US" dirty="0"/>
          </a:p>
          <a:p>
            <a:pPr lvl="1"/>
            <a:r>
              <a:rPr lang="en-US" dirty="0"/>
              <a:t>Ghrelin</a:t>
            </a:r>
          </a:p>
          <a:p>
            <a:r>
              <a:rPr lang="en-US" dirty="0"/>
              <a:t>Appetite Suppressing</a:t>
            </a:r>
          </a:p>
          <a:p>
            <a:pPr lvl="1"/>
            <a:r>
              <a:rPr lang="en-US" dirty="0"/>
              <a:t>GLP1</a:t>
            </a:r>
          </a:p>
          <a:p>
            <a:pPr lvl="1"/>
            <a:r>
              <a:rPr lang="en-US" dirty="0"/>
              <a:t>PYY</a:t>
            </a:r>
          </a:p>
          <a:p>
            <a:pPr lvl="1"/>
            <a:r>
              <a:rPr lang="en-US" dirty="0"/>
              <a:t>CCK</a:t>
            </a:r>
          </a:p>
          <a:p>
            <a:endParaRPr lang="en-US" dirty="0"/>
          </a:p>
        </p:txBody>
      </p:sp>
      <p:pic>
        <p:nvPicPr>
          <p:cNvPr id="6" name="Picture 5"/>
          <p:cNvPicPr>
            <a:picLocks noChangeAspect="1"/>
          </p:cNvPicPr>
          <p:nvPr/>
        </p:nvPicPr>
        <p:blipFill>
          <a:blip r:embed="rId2"/>
          <a:stretch>
            <a:fillRect/>
          </a:stretch>
        </p:blipFill>
        <p:spPr>
          <a:xfrm>
            <a:off x="838200" y="1493044"/>
            <a:ext cx="6007100" cy="5016500"/>
          </a:xfrm>
          <a:prstGeom prst="rect">
            <a:avLst/>
          </a:prstGeom>
        </p:spPr>
      </p:pic>
    </p:spTree>
    <p:extLst>
      <p:ext uri="{BB962C8B-B14F-4D97-AF65-F5344CB8AC3E}">
        <p14:creationId xmlns:p14="http://schemas.microsoft.com/office/powerpoint/2010/main" val="1607375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Ghrelin, the Hunger Hormone</a:t>
            </a:r>
          </a:p>
        </p:txBody>
      </p:sp>
      <p:pic>
        <p:nvPicPr>
          <p:cNvPr id="5" name="Picture 4"/>
          <p:cNvPicPr>
            <a:picLocks noChangeAspect="1"/>
          </p:cNvPicPr>
          <p:nvPr/>
        </p:nvPicPr>
        <p:blipFill>
          <a:blip r:embed="rId2"/>
          <a:stretch>
            <a:fillRect/>
          </a:stretch>
        </p:blipFill>
        <p:spPr>
          <a:xfrm>
            <a:off x="1709895" y="1433412"/>
            <a:ext cx="8524352" cy="5424588"/>
          </a:xfrm>
          <a:prstGeom prst="rect">
            <a:avLst/>
          </a:prstGeom>
        </p:spPr>
      </p:pic>
    </p:spTree>
    <p:extLst>
      <p:ext uri="{BB962C8B-B14F-4D97-AF65-F5344CB8AC3E}">
        <p14:creationId xmlns:p14="http://schemas.microsoft.com/office/powerpoint/2010/main" val="4144985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PYY</a:t>
            </a:r>
          </a:p>
        </p:txBody>
      </p:sp>
      <p:pic>
        <p:nvPicPr>
          <p:cNvPr id="4" name="Picture 3"/>
          <p:cNvPicPr>
            <a:picLocks noChangeAspect="1"/>
          </p:cNvPicPr>
          <p:nvPr/>
        </p:nvPicPr>
        <p:blipFill>
          <a:blip r:embed="rId2"/>
          <a:stretch>
            <a:fillRect/>
          </a:stretch>
        </p:blipFill>
        <p:spPr>
          <a:xfrm>
            <a:off x="3115752" y="887060"/>
            <a:ext cx="4724544" cy="5154048"/>
          </a:xfrm>
          <a:prstGeom prst="rect">
            <a:avLst/>
          </a:prstGeom>
        </p:spPr>
      </p:pic>
      <p:sp>
        <p:nvSpPr>
          <p:cNvPr id="3" name="TextBox 2"/>
          <p:cNvSpPr txBox="1"/>
          <p:nvPr/>
        </p:nvSpPr>
        <p:spPr>
          <a:xfrm>
            <a:off x="8669867" y="4526844"/>
            <a:ext cx="3293402" cy="369332"/>
          </a:xfrm>
          <a:prstGeom prst="rect">
            <a:avLst/>
          </a:prstGeom>
          <a:noFill/>
        </p:spPr>
        <p:txBody>
          <a:bodyPr wrap="none" rtlCol="0">
            <a:spAutoFit/>
          </a:bodyPr>
          <a:lstStyle/>
          <a:p>
            <a:r>
              <a:rPr lang="en-US" dirty="0"/>
              <a:t>Secreted from the small intestine</a:t>
            </a:r>
          </a:p>
        </p:txBody>
      </p:sp>
    </p:spTree>
    <p:extLst>
      <p:ext uri="{BB962C8B-B14F-4D97-AF65-F5344CB8AC3E}">
        <p14:creationId xmlns:p14="http://schemas.microsoft.com/office/powerpoint/2010/main" val="3617837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44700" y="387350"/>
            <a:ext cx="8102600" cy="6083300"/>
          </a:xfrm>
          <a:prstGeom prst="rect">
            <a:avLst/>
          </a:prstGeom>
        </p:spPr>
      </p:pic>
      <p:sp>
        <p:nvSpPr>
          <p:cNvPr id="5" name="Rectangle 4"/>
          <p:cNvSpPr/>
          <p:nvPr/>
        </p:nvSpPr>
        <p:spPr>
          <a:xfrm>
            <a:off x="2122311" y="365125"/>
            <a:ext cx="8240889" cy="111371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GLP-1 (Glucagon-Like Peptide 1)</a:t>
            </a:r>
          </a:p>
        </p:txBody>
      </p:sp>
    </p:spTree>
    <p:extLst>
      <p:ext uri="{BB962C8B-B14F-4D97-AF65-F5344CB8AC3E}">
        <p14:creationId xmlns:p14="http://schemas.microsoft.com/office/powerpoint/2010/main" val="3481362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GLP-1 Agonists as anti-Obesity Drugs</a:t>
            </a:r>
          </a:p>
        </p:txBody>
      </p:sp>
      <p:pic>
        <p:nvPicPr>
          <p:cNvPr id="4" name="Picture 3"/>
          <p:cNvPicPr>
            <a:picLocks noChangeAspect="1"/>
          </p:cNvPicPr>
          <p:nvPr/>
        </p:nvPicPr>
        <p:blipFill>
          <a:blip r:embed="rId2"/>
          <a:stretch>
            <a:fillRect/>
          </a:stretch>
        </p:blipFill>
        <p:spPr>
          <a:xfrm>
            <a:off x="1629019" y="1690688"/>
            <a:ext cx="7532566" cy="4091472"/>
          </a:xfrm>
          <a:prstGeom prst="rect">
            <a:avLst/>
          </a:prstGeom>
        </p:spPr>
      </p:pic>
      <p:sp>
        <p:nvSpPr>
          <p:cNvPr id="5" name="TextBox 4"/>
          <p:cNvSpPr txBox="1"/>
          <p:nvPr/>
        </p:nvSpPr>
        <p:spPr>
          <a:xfrm>
            <a:off x="7332785" y="1690688"/>
            <a:ext cx="2754216" cy="369332"/>
          </a:xfrm>
          <a:prstGeom prst="rect">
            <a:avLst/>
          </a:prstGeom>
          <a:noFill/>
        </p:spPr>
        <p:txBody>
          <a:bodyPr wrap="none" rtlCol="0">
            <a:spAutoFit/>
          </a:bodyPr>
          <a:lstStyle/>
          <a:p>
            <a:r>
              <a:rPr lang="en-US" dirty="0" err="1"/>
              <a:t>Liragutide</a:t>
            </a:r>
            <a:r>
              <a:rPr lang="en-US" dirty="0"/>
              <a:t> is a GLP-1 analog</a:t>
            </a:r>
          </a:p>
        </p:txBody>
      </p:sp>
      <p:sp>
        <p:nvSpPr>
          <p:cNvPr id="6" name="TextBox 5"/>
          <p:cNvSpPr txBox="1"/>
          <p:nvPr/>
        </p:nvSpPr>
        <p:spPr>
          <a:xfrm>
            <a:off x="3323493" y="5782160"/>
            <a:ext cx="8616462" cy="1477328"/>
          </a:xfrm>
          <a:prstGeom prst="rect">
            <a:avLst/>
          </a:prstGeom>
          <a:noFill/>
        </p:spPr>
        <p:txBody>
          <a:bodyPr wrap="square" rtlCol="0">
            <a:spAutoFit/>
          </a:bodyPr>
          <a:lstStyle/>
          <a:p>
            <a:r>
              <a:rPr lang="en-US">
                <a:effectLst/>
              </a:rPr>
              <a:t>Wadden</a:t>
            </a:r>
            <a:r>
              <a:rPr lang="en-US" dirty="0">
                <a:effectLst/>
              </a:rPr>
              <a:t> TA, Hollander P, Klein S, </a:t>
            </a:r>
            <a:r>
              <a:rPr lang="en-US" dirty="0" err="1">
                <a:effectLst/>
              </a:rPr>
              <a:t>Niswender</a:t>
            </a:r>
            <a:r>
              <a:rPr lang="en-US" dirty="0">
                <a:effectLst/>
              </a:rPr>
              <a:t> K, Woo V, Hale PM, </a:t>
            </a:r>
            <a:r>
              <a:rPr lang="en-US" dirty="0" err="1">
                <a:effectLst/>
              </a:rPr>
              <a:t>Aronne</a:t>
            </a:r>
            <a:r>
              <a:rPr lang="en-US" dirty="0">
                <a:effectLst/>
              </a:rPr>
              <a:t> L. Weight maintenance and additional weight loss with </a:t>
            </a:r>
            <a:r>
              <a:rPr lang="en-US" dirty="0" err="1">
                <a:effectLst/>
              </a:rPr>
              <a:t>liraglutide</a:t>
            </a:r>
            <a:r>
              <a:rPr lang="en-US" dirty="0">
                <a:effectLst/>
              </a:rPr>
              <a:t> after low-calorie-diet-induced weight loss: The SCALE Maintenance randomized study. </a:t>
            </a:r>
            <a:r>
              <a:rPr lang="en-US" dirty="0" err="1">
                <a:effectLst/>
              </a:rPr>
              <a:t>Int</a:t>
            </a:r>
            <a:r>
              <a:rPr lang="en-US" dirty="0">
                <a:effectLst/>
              </a:rPr>
              <a:t> J </a:t>
            </a:r>
            <a:r>
              <a:rPr lang="en-US" dirty="0" err="1">
                <a:effectLst/>
              </a:rPr>
              <a:t>Obes</a:t>
            </a:r>
            <a:r>
              <a:rPr lang="en-US" dirty="0">
                <a:effectLst/>
              </a:rPr>
              <a:t>. Nature Publishing Group; 2013; 37: 1443–51. </a:t>
            </a:r>
            <a:r>
              <a:rPr lang="en-US" dirty="0" err="1">
                <a:effectLst/>
              </a:rPr>
              <a:t>doi</a:t>
            </a:r>
            <a:r>
              <a:rPr lang="en-US" dirty="0">
                <a:effectLst/>
              </a:rPr>
              <a:t>: 10.1038/ijo.2013.120.</a:t>
            </a:r>
          </a:p>
          <a:p>
            <a:endParaRPr lang="en-US" dirty="0"/>
          </a:p>
        </p:txBody>
      </p:sp>
    </p:spTree>
    <p:extLst>
      <p:ext uri="{BB962C8B-B14F-4D97-AF65-F5344CB8AC3E}">
        <p14:creationId xmlns:p14="http://schemas.microsoft.com/office/powerpoint/2010/main" val="2630187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Graded Quiz Question #2</a:t>
            </a:r>
          </a:p>
        </p:txBody>
      </p:sp>
      <p:sp>
        <p:nvSpPr>
          <p:cNvPr id="3" name="Content Placeholder 2"/>
          <p:cNvSpPr>
            <a:spLocks noGrp="1"/>
          </p:cNvSpPr>
          <p:nvPr>
            <p:ph idx="1"/>
          </p:nvPr>
        </p:nvSpPr>
        <p:spPr/>
        <p:txBody>
          <a:bodyPr/>
          <a:lstStyle/>
          <a:p>
            <a:r>
              <a:rPr lang="en-US" dirty="0"/>
              <a:t>Basal metabolic rate decreases with age</a:t>
            </a:r>
          </a:p>
          <a:p>
            <a:pPr marL="971550" lvl="1" indent="-514350">
              <a:buFont typeface="+mj-lt"/>
              <a:buAutoNum type="alphaUcPeriod"/>
            </a:pPr>
            <a:r>
              <a:rPr lang="en-US" dirty="0"/>
              <a:t>Due to increases in fat mass</a:t>
            </a:r>
          </a:p>
          <a:p>
            <a:pPr marL="971550" lvl="1" indent="-514350">
              <a:buFont typeface="+mj-lt"/>
              <a:buAutoNum type="alphaUcPeriod"/>
            </a:pPr>
            <a:r>
              <a:rPr lang="en-US" dirty="0"/>
              <a:t>Largely explained by reductions in fat free mass</a:t>
            </a:r>
          </a:p>
          <a:p>
            <a:pPr marL="971550" lvl="1" indent="-514350">
              <a:buFont typeface="+mj-lt"/>
              <a:buAutoNum type="alphaUcPeriod"/>
            </a:pPr>
            <a:r>
              <a:rPr lang="en-US" dirty="0"/>
              <a:t>Due to decreases in physical activity</a:t>
            </a:r>
          </a:p>
          <a:p>
            <a:pPr marL="971550" lvl="1" indent="-514350">
              <a:buFont typeface="+mj-lt"/>
              <a:buAutoNum type="alphaUcPeriod"/>
            </a:pPr>
            <a:r>
              <a:rPr lang="en-US" dirty="0"/>
              <a:t>Because of increased thermic effect of food</a:t>
            </a:r>
          </a:p>
        </p:txBody>
      </p:sp>
    </p:spTree>
    <p:extLst>
      <p:ext uri="{BB962C8B-B14F-4D97-AF65-F5344CB8AC3E}">
        <p14:creationId xmlns:p14="http://schemas.microsoft.com/office/powerpoint/2010/main" val="325278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gut signals</a:t>
            </a:r>
          </a:p>
        </p:txBody>
      </p:sp>
      <p:graphicFrame>
        <p:nvGraphicFramePr>
          <p:cNvPr id="4" name="Content Placeholder 3"/>
          <p:cNvGraphicFramePr>
            <a:graphicFrameLocks noGrp="1"/>
          </p:cNvGraphicFramePr>
          <p:nvPr>
            <p:ph idx="1"/>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r>
                        <a:rPr lang="en-US" dirty="0"/>
                        <a:t>Signal</a:t>
                      </a:r>
                    </a:p>
                  </a:txBody>
                  <a:tcPr/>
                </a:tc>
                <a:tc>
                  <a:txBody>
                    <a:bodyPr/>
                    <a:lstStyle/>
                    <a:p>
                      <a:r>
                        <a:rPr lang="en-US" dirty="0"/>
                        <a:t>Effect</a:t>
                      </a:r>
                      <a:r>
                        <a:rPr lang="en-US" baseline="0" dirty="0"/>
                        <a:t> of food</a:t>
                      </a:r>
                      <a:endParaRPr lang="en-US" dirty="0"/>
                    </a:p>
                  </a:txBody>
                  <a:tcPr/>
                </a:tc>
                <a:tc>
                  <a:txBody>
                    <a:bodyPr/>
                    <a:lstStyle/>
                    <a:p>
                      <a:r>
                        <a:rPr lang="en-US" dirty="0"/>
                        <a:t>Effect</a:t>
                      </a:r>
                    </a:p>
                  </a:txBody>
                  <a:tcPr/>
                </a:tc>
                <a:extLst>
                  <a:ext uri="{0D108BD9-81ED-4DB2-BD59-A6C34878D82A}">
                    <a16:rowId xmlns:a16="http://schemas.microsoft.com/office/drawing/2014/main" val="10000"/>
                  </a:ext>
                </a:extLst>
              </a:tr>
              <a:tr h="370840">
                <a:tc>
                  <a:txBody>
                    <a:bodyPr/>
                    <a:lstStyle/>
                    <a:p>
                      <a:r>
                        <a:rPr lang="en-US" dirty="0"/>
                        <a:t>Vagal stimulation</a:t>
                      </a:r>
                    </a:p>
                  </a:txBody>
                  <a:tcPr/>
                </a:tc>
                <a:tc>
                  <a:txBody>
                    <a:bodyPr/>
                    <a:lstStyle/>
                    <a:p>
                      <a:r>
                        <a:rPr lang="en-US" dirty="0"/>
                        <a:t>Stimulation</a:t>
                      </a:r>
                    </a:p>
                  </a:txBody>
                  <a:tcPr/>
                </a:tc>
                <a:tc>
                  <a:txBody>
                    <a:bodyPr/>
                    <a:lstStyle/>
                    <a:p>
                      <a:r>
                        <a:rPr lang="en-US" dirty="0"/>
                        <a:t>Inhibitory</a:t>
                      </a:r>
                    </a:p>
                  </a:txBody>
                  <a:tcPr/>
                </a:tc>
                <a:extLst>
                  <a:ext uri="{0D108BD9-81ED-4DB2-BD59-A6C34878D82A}">
                    <a16:rowId xmlns:a16="http://schemas.microsoft.com/office/drawing/2014/main" val="10001"/>
                  </a:ext>
                </a:extLst>
              </a:tr>
              <a:tr h="370840">
                <a:tc>
                  <a:txBody>
                    <a:bodyPr/>
                    <a:lstStyle/>
                    <a:p>
                      <a:r>
                        <a:rPr lang="en-US" dirty="0"/>
                        <a:t>GLP-1</a:t>
                      </a:r>
                    </a:p>
                  </a:txBody>
                  <a:tcPr/>
                </a:tc>
                <a:tc>
                  <a:txBody>
                    <a:bodyPr/>
                    <a:lstStyle/>
                    <a:p>
                      <a:r>
                        <a:rPr lang="en-US" dirty="0"/>
                        <a:t>Secreted by small</a:t>
                      </a:r>
                      <a:r>
                        <a:rPr lang="en-US" baseline="0" dirty="0"/>
                        <a:t> intestine</a:t>
                      </a:r>
                      <a:endParaRPr lang="en-US" dirty="0"/>
                    </a:p>
                  </a:txBody>
                  <a:tcPr/>
                </a:tc>
                <a:tc>
                  <a:txBody>
                    <a:bodyPr/>
                    <a:lstStyle/>
                    <a:p>
                      <a:r>
                        <a:rPr lang="en-US" dirty="0"/>
                        <a:t>Inhibitory</a:t>
                      </a:r>
                    </a:p>
                  </a:txBody>
                  <a:tcPr/>
                </a:tc>
                <a:extLst>
                  <a:ext uri="{0D108BD9-81ED-4DB2-BD59-A6C34878D82A}">
                    <a16:rowId xmlns:a16="http://schemas.microsoft.com/office/drawing/2014/main" val="10002"/>
                  </a:ext>
                </a:extLst>
              </a:tr>
              <a:tr h="370840">
                <a:tc>
                  <a:txBody>
                    <a:bodyPr/>
                    <a:lstStyle/>
                    <a:p>
                      <a:r>
                        <a:rPr lang="en-US" dirty="0"/>
                        <a:t>PYY (Peptide YY)</a:t>
                      </a:r>
                    </a:p>
                  </a:txBody>
                  <a:tcPr/>
                </a:tc>
                <a:tc>
                  <a:txBody>
                    <a:bodyPr/>
                    <a:lstStyle/>
                    <a:p>
                      <a:r>
                        <a:rPr lang="en-US" dirty="0"/>
                        <a:t>Secreted by small intestine</a:t>
                      </a:r>
                    </a:p>
                  </a:txBody>
                  <a:tcPr/>
                </a:tc>
                <a:tc>
                  <a:txBody>
                    <a:bodyPr/>
                    <a:lstStyle/>
                    <a:p>
                      <a:r>
                        <a:rPr lang="en-US" dirty="0"/>
                        <a:t>Inhibitory</a:t>
                      </a:r>
                    </a:p>
                  </a:txBody>
                  <a:tcPr/>
                </a:tc>
                <a:extLst>
                  <a:ext uri="{0D108BD9-81ED-4DB2-BD59-A6C34878D82A}">
                    <a16:rowId xmlns:a16="http://schemas.microsoft.com/office/drawing/2014/main" val="10003"/>
                  </a:ext>
                </a:extLst>
              </a:tr>
              <a:tr h="370840">
                <a:tc>
                  <a:txBody>
                    <a:bodyPr/>
                    <a:lstStyle/>
                    <a:p>
                      <a:r>
                        <a:rPr lang="en-US" dirty="0"/>
                        <a:t>CCK</a:t>
                      </a:r>
                    </a:p>
                  </a:txBody>
                  <a:tcPr/>
                </a:tc>
                <a:tc>
                  <a:txBody>
                    <a:bodyPr/>
                    <a:lstStyle/>
                    <a:p>
                      <a:r>
                        <a:rPr lang="en-US" dirty="0"/>
                        <a:t>Secreted by small intestine</a:t>
                      </a:r>
                    </a:p>
                  </a:txBody>
                  <a:tcPr/>
                </a:tc>
                <a:tc>
                  <a:txBody>
                    <a:bodyPr/>
                    <a:lstStyle/>
                    <a:p>
                      <a:r>
                        <a:rPr lang="en-US" dirty="0"/>
                        <a:t>Inhibitory</a:t>
                      </a:r>
                    </a:p>
                  </a:txBody>
                  <a:tcPr/>
                </a:tc>
                <a:extLst>
                  <a:ext uri="{0D108BD9-81ED-4DB2-BD59-A6C34878D82A}">
                    <a16:rowId xmlns:a16="http://schemas.microsoft.com/office/drawing/2014/main" val="10004"/>
                  </a:ext>
                </a:extLst>
              </a:tr>
              <a:tr h="370840">
                <a:tc>
                  <a:txBody>
                    <a:bodyPr/>
                    <a:lstStyle/>
                    <a:p>
                      <a:r>
                        <a:rPr lang="en-US" dirty="0"/>
                        <a:t>Ghrelin</a:t>
                      </a:r>
                      <a:r>
                        <a:rPr lang="en-US" baseline="0" dirty="0"/>
                        <a:t> </a:t>
                      </a:r>
                      <a:endParaRPr lang="en-US" dirty="0"/>
                    </a:p>
                  </a:txBody>
                  <a:tcPr/>
                </a:tc>
                <a:tc>
                  <a:txBody>
                    <a:bodyPr/>
                    <a:lstStyle/>
                    <a:p>
                      <a:r>
                        <a:rPr lang="en-US" dirty="0"/>
                        <a:t>Stomach secretion stops with food</a:t>
                      </a:r>
                    </a:p>
                  </a:txBody>
                  <a:tcPr/>
                </a:tc>
                <a:tc>
                  <a:txBody>
                    <a:bodyPr/>
                    <a:lstStyle/>
                    <a:p>
                      <a:r>
                        <a:rPr lang="en-US" dirty="0"/>
                        <a:t>Activating</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88278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39593-690D-0244-830F-42869CADBEDE}"/>
              </a:ext>
            </a:extLst>
          </p:cNvPr>
          <p:cNvSpPr>
            <a:spLocks noGrp="1"/>
          </p:cNvSpPr>
          <p:nvPr>
            <p:ph type="title"/>
          </p:nvPr>
        </p:nvSpPr>
        <p:spPr/>
        <p:txBody>
          <a:bodyPr/>
          <a:lstStyle/>
          <a:p>
            <a:r>
              <a:rPr lang="en-US" dirty="0"/>
              <a:t>Endocrine Regulation of GI Function</a:t>
            </a:r>
          </a:p>
        </p:txBody>
      </p:sp>
      <p:pic>
        <p:nvPicPr>
          <p:cNvPr id="4" name="Picture 3">
            <a:extLst>
              <a:ext uri="{FF2B5EF4-FFF2-40B4-BE49-F238E27FC236}">
                <a16:creationId xmlns:a16="http://schemas.microsoft.com/office/drawing/2014/main" id="{19A7E0AC-BB8B-8F4C-AE1D-B2A5FCB9BBD2}"/>
              </a:ext>
            </a:extLst>
          </p:cNvPr>
          <p:cNvPicPr>
            <a:picLocks noChangeAspect="1"/>
          </p:cNvPicPr>
          <p:nvPr/>
        </p:nvPicPr>
        <p:blipFill>
          <a:blip r:embed="rId2"/>
          <a:stretch>
            <a:fillRect/>
          </a:stretch>
        </p:blipFill>
        <p:spPr>
          <a:xfrm>
            <a:off x="2232331" y="1690688"/>
            <a:ext cx="6557707" cy="4930247"/>
          </a:xfrm>
          <a:prstGeom prst="rect">
            <a:avLst/>
          </a:prstGeom>
        </p:spPr>
      </p:pic>
    </p:spTree>
    <p:extLst>
      <p:ext uri="{BB962C8B-B14F-4D97-AF65-F5344CB8AC3E}">
        <p14:creationId xmlns:p14="http://schemas.microsoft.com/office/powerpoint/2010/main" val="4021141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22B1E-4FBF-0A4D-9A49-9B7C16EB44FB}"/>
              </a:ext>
            </a:extLst>
          </p:cNvPr>
          <p:cNvSpPr>
            <a:spLocks noGrp="1"/>
          </p:cNvSpPr>
          <p:nvPr>
            <p:ph type="title"/>
          </p:nvPr>
        </p:nvSpPr>
        <p:spPr/>
        <p:txBody>
          <a:bodyPr/>
          <a:lstStyle/>
          <a:p>
            <a:r>
              <a:rPr lang="en-US" dirty="0"/>
              <a:t>Summary of Enteroendocrine Hormones</a:t>
            </a:r>
          </a:p>
        </p:txBody>
      </p:sp>
      <p:graphicFrame>
        <p:nvGraphicFramePr>
          <p:cNvPr id="4" name="Content Placeholder 3">
            <a:extLst>
              <a:ext uri="{FF2B5EF4-FFF2-40B4-BE49-F238E27FC236}">
                <a16:creationId xmlns:a16="http://schemas.microsoft.com/office/drawing/2014/main" id="{B95A0CC4-0612-1940-8FB2-0A5D664D67A1}"/>
              </a:ext>
            </a:extLst>
          </p:cNvPr>
          <p:cNvGraphicFramePr>
            <a:graphicFrameLocks noGrp="1"/>
          </p:cNvGraphicFramePr>
          <p:nvPr>
            <p:ph idx="1"/>
            <p:extLst>
              <p:ext uri="{D42A27DB-BD31-4B8C-83A1-F6EECF244321}">
                <p14:modId xmlns:p14="http://schemas.microsoft.com/office/powerpoint/2010/main" val="1783186907"/>
              </p:ext>
            </p:extLst>
          </p:nvPr>
        </p:nvGraphicFramePr>
        <p:xfrm>
          <a:off x="838200" y="2074545"/>
          <a:ext cx="10515600" cy="340360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354884609"/>
                    </a:ext>
                  </a:extLst>
                </a:gridCol>
                <a:gridCol w="3505200">
                  <a:extLst>
                    <a:ext uri="{9D8B030D-6E8A-4147-A177-3AD203B41FA5}">
                      <a16:colId xmlns:a16="http://schemas.microsoft.com/office/drawing/2014/main" val="628440616"/>
                    </a:ext>
                  </a:extLst>
                </a:gridCol>
                <a:gridCol w="3505200">
                  <a:extLst>
                    <a:ext uri="{9D8B030D-6E8A-4147-A177-3AD203B41FA5}">
                      <a16:colId xmlns:a16="http://schemas.microsoft.com/office/drawing/2014/main" val="1834528820"/>
                    </a:ext>
                  </a:extLst>
                </a:gridCol>
              </a:tblGrid>
              <a:tr h="370840">
                <a:tc>
                  <a:txBody>
                    <a:bodyPr/>
                    <a:lstStyle/>
                    <a:p>
                      <a:r>
                        <a:rPr lang="en-US" dirty="0"/>
                        <a:t>Hormone</a:t>
                      </a:r>
                    </a:p>
                  </a:txBody>
                  <a:tcPr/>
                </a:tc>
                <a:tc>
                  <a:txBody>
                    <a:bodyPr/>
                    <a:lstStyle/>
                    <a:p>
                      <a:r>
                        <a:rPr lang="en-US" dirty="0"/>
                        <a:t>Released from</a:t>
                      </a:r>
                    </a:p>
                  </a:txBody>
                  <a:tcPr/>
                </a:tc>
                <a:tc>
                  <a:txBody>
                    <a:bodyPr/>
                    <a:lstStyle/>
                    <a:p>
                      <a:r>
                        <a:rPr lang="en-US" dirty="0"/>
                        <a:t>Roles</a:t>
                      </a:r>
                    </a:p>
                  </a:txBody>
                  <a:tcPr/>
                </a:tc>
                <a:extLst>
                  <a:ext uri="{0D108BD9-81ED-4DB2-BD59-A6C34878D82A}">
                    <a16:rowId xmlns:a16="http://schemas.microsoft.com/office/drawing/2014/main" val="982589826"/>
                  </a:ext>
                </a:extLst>
              </a:tr>
              <a:tr h="370840">
                <a:tc>
                  <a:txBody>
                    <a:bodyPr/>
                    <a:lstStyle/>
                    <a:p>
                      <a:r>
                        <a:rPr lang="en-US" dirty="0"/>
                        <a:t>Gastrin</a:t>
                      </a:r>
                    </a:p>
                  </a:txBody>
                  <a:tcPr/>
                </a:tc>
                <a:tc>
                  <a:txBody>
                    <a:bodyPr/>
                    <a:lstStyle/>
                    <a:p>
                      <a:r>
                        <a:rPr lang="en-US" dirty="0"/>
                        <a:t>Stomach and Small Intestine (Amino acids, stomach stretch)</a:t>
                      </a:r>
                    </a:p>
                  </a:txBody>
                  <a:tcPr/>
                </a:tc>
                <a:tc>
                  <a:txBody>
                    <a:bodyPr/>
                    <a:lstStyle/>
                    <a:p>
                      <a:r>
                        <a:rPr lang="en-US" dirty="0"/>
                        <a:t>Release acid into stomach, increase motility</a:t>
                      </a:r>
                    </a:p>
                  </a:txBody>
                  <a:tcPr/>
                </a:tc>
                <a:extLst>
                  <a:ext uri="{0D108BD9-81ED-4DB2-BD59-A6C34878D82A}">
                    <a16:rowId xmlns:a16="http://schemas.microsoft.com/office/drawing/2014/main" val="3066882900"/>
                  </a:ext>
                </a:extLst>
              </a:tr>
              <a:tr h="370840">
                <a:tc>
                  <a:txBody>
                    <a:bodyPr/>
                    <a:lstStyle/>
                    <a:p>
                      <a:r>
                        <a:rPr lang="en-US" dirty="0"/>
                        <a:t>Secretin</a:t>
                      </a:r>
                    </a:p>
                  </a:txBody>
                  <a:tcPr/>
                </a:tc>
                <a:tc>
                  <a:txBody>
                    <a:bodyPr/>
                    <a:lstStyle/>
                    <a:p>
                      <a:r>
                        <a:rPr lang="en-US" dirty="0"/>
                        <a:t>Small Intestine (Acid)</a:t>
                      </a:r>
                    </a:p>
                  </a:txBody>
                  <a:tcPr/>
                </a:tc>
                <a:tc>
                  <a:txBody>
                    <a:bodyPr/>
                    <a:lstStyle/>
                    <a:p>
                      <a:r>
                        <a:rPr lang="en-US" dirty="0"/>
                        <a:t>Release bicarbonate into small intestine</a:t>
                      </a:r>
                    </a:p>
                  </a:txBody>
                  <a:tcPr/>
                </a:tc>
                <a:extLst>
                  <a:ext uri="{0D108BD9-81ED-4DB2-BD59-A6C34878D82A}">
                    <a16:rowId xmlns:a16="http://schemas.microsoft.com/office/drawing/2014/main" val="2231645353"/>
                  </a:ext>
                </a:extLst>
              </a:tr>
              <a:tr h="370840">
                <a:tc>
                  <a:txBody>
                    <a:bodyPr/>
                    <a:lstStyle/>
                    <a:p>
                      <a:r>
                        <a:rPr lang="en-US" dirty="0"/>
                        <a:t>CCK (Cholecystokinin)</a:t>
                      </a:r>
                    </a:p>
                  </a:txBody>
                  <a:tcPr/>
                </a:tc>
                <a:tc>
                  <a:txBody>
                    <a:bodyPr/>
                    <a:lstStyle/>
                    <a:p>
                      <a:r>
                        <a:rPr lang="en-US" dirty="0"/>
                        <a:t>Small Intestine (Fatty acids and amino acids)</a:t>
                      </a:r>
                    </a:p>
                  </a:txBody>
                  <a:tcPr/>
                </a:tc>
                <a:tc>
                  <a:txBody>
                    <a:bodyPr/>
                    <a:lstStyle/>
                    <a:p>
                      <a:r>
                        <a:rPr lang="en-US" dirty="0"/>
                        <a:t>Bile Secretion, Pancreatic Enzyme Secretion, reduces motility</a:t>
                      </a:r>
                    </a:p>
                  </a:txBody>
                  <a:tcPr/>
                </a:tc>
                <a:extLst>
                  <a:ext uri="{0D108BD9-81ED-4DB2-BD59-A6C34878D82A}">
                    <a16:rowId xmlns:a16="http://schemas.microsoft.com/office/drawing/2014/main" val="78757234"/>
                  </a:ext>
                </a:extLst>
              </a:tr>
              <a:tr h="370840">
                <a:tc>
                  <a:txBody>
                    <a:bodyPr/>
                    <a:lstStyle/>
                    <a:p>
                      <a:r>
                        <a:rPr lang="en-US" dirty="0"/>
                        <a:t>Motilin</a:t>
                      </a:r>
                    </a:p>
                  </a:txBody>
                  <a:tcPr/>
                </a:tc>
                <a:tc>
                  <a:txBody>
                    <a:bodyPr/>
                    <a:lstStyle/>
                    <a:p>
                      <a:r>
                        <a:rPr lang="en-US" dirty="0"/>
                        <a:t>Small Intestine</a:t>
                      </a:r>
                    </a:p>
                  </a:txBody>
                  <a:tcPr/>
                </a:tc>
                <a:tc>
                  <a:txBody>
                    <a:bodyPr/>
                    <a:lstStyle/>
                    <a:p>
                      <a:r>
                        <a:rPr lang="en-US" dirty="0"/>
                        <a:t>Increased motility</a:t>
                      </a:r>
                    </a:p>
                  </a:txBody>
                  <a:tcPr/>
                </a:tc>
                <a:extLst>
                  <a:ext uri="{0D108BD9-81ED-4DB2-BD59-A6C34878D82A}">
                    <a16:rowId xmlns:a16="http://schemas.microsoft.com/office/drawing/2014/main" val="2029552163"/>
                  </a:ext>
                </a:extLst>
              </a:tr>
              <a:tr h="370840">
                <a:tc>
                  <a:txBody>
                    <a:bodyPr/>
                    <a:lstStyle/>
                    <a:p>
                      <a:r>
                        <a:rPr lang="en-US" dirty="0" err="1"/>
                        <a:t>Parasymathetic</a:t>
                      </a:r>
                      <a:r>
                        <a:rPr lang="en-US" dirty="0"/>
                        <a:t> Nervous System</a:t>
                      </a:r>
                    </a:p>
                  </a:txBody>
                  <a:tcPr/>
                </a:tc>
                <a:tc>
                  <a:txBody>
                    <a:bodyPr/>
                    <a:lstStyle/>
                    <a:p>
                      <a:r>
                        <a:rPr lang="en-US" dirty="0"/>
                        <a:t>Brain</a:t>
                      </a:r>
                    </a:p>
                  </a:txBody>
                  <a:tcPr/>
                </a:tc>
                <a:tc>
                  <a:txBody>
                    <a:bodyPr/>
                    <a:lstStyle/>
                    <a:p>
                      <a:r>
                        <a:rPr lang="en-US" dirty="0"/>
                        <a:t>Rest and digest, release of CCK</a:t>
                      </a:r>
                    </a:p>
                  </a:txBody>
                  <a:tcPr/>
                </a:tc>
                <a:extLst>
                  <a:ext uri="{0D108BD9-81ED-4DB2-BD59-A6C34878D82A}">
                    <a16:rowId xmlns:a16="http://schemas.microsoft.com/office/drawing/2014/main" val="2908856720"/>
                  </a:ext>
                </a:extLst>
              </a:tr>
              <a:tr h="370840">
                <a:tc>
                  <a:txBody>
                    <a:bodyPr/>
                    <a:lstStyle/>
                    <a:p>
                      <a:r>
                        <a:rPr lang="en-US" dirty="0"/>
                        <a:t>Sympathetic Nervous System</a:t>
                      </a:r>
                    </a:p>
                  </a:txBody>
                  <a:tcPr/>
                </a:tc>
                <a:tc>
                  <a:txBody>
                    <a:bodyPr/>
                    <a:lstStyle/>
                    <a:p>
                      <a:r>
                        <a:rPr lang="en-US" dirty="0"/>
                        <a:t>Brain</a:t>
                      </a:r>
                    </a:p>
                  </a:txBody>
                  <a:tcPr/>
                </a:tc>
                <a:tc>
                  <a:txBody>
                    <a:bodyPr/>
                    <a:lstStyle/>
                    <a:p>
                      <a:r>
                        <a:rPr lang="en-US" dirty="0"/>
                        <a:t>Fight or flight, pyloric sphincter</a:t>
                      </a:r>
                    </a:p>
                  </a:txBody>
                  <a:tcPr/>
                </a:tc>
                <a:extLst>
                  <a:ext uri="{0D108BD9-81ED-4DB2-BD59-A6C34878D82A}">
                    <a16:rowId xmlns:a16="http://schemas.microsoft.com/office/drawing/2014/main" val="4203430375"/>
                  </a:ext>
                </a:extLst>
              </a:tr>
            </a:tbl>
          </a:graphicData>
        </a:graphic>
      </p:graphicFrame>
    </p:spTree>
    <p:extLst>
      <p:ext uri="{BB962C8B-B14F-4D97-AF65-F5344CB8AC3E}">
        <p14:creationId xmlns:p14="http://schemas.microsoft.com/office/powerpoint/2010/main" val="3845102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CAD15-0F16-6D49-9158-2F37DF25A583}"/>
              </a:ext>
            </a:extLst>
          </p:cNvPr>
          <p:cNvSpPr>
            <a:spLocks noGrp="1"/>
          </p:cNvSpPr>
          <p:nvPr>
            <p:ph type="title"/>
          </p:nvPr>
        </p:nvSpPr>
        <p:spPr/>
        <p:txBody>
          <a:bodyPr/>
          <a:lstStyle/>
          <a:p>
            <a:r>
              <a:rPr lang="en-US" dirty="0"/>
              <a:t>Energy Expenditure and Metabolism</a:t>
            </a:r>
          </a:p>
        </p:txBody>
      </p:sp>
      <p:pic>
        <p:nvPicPr>
          <p:cNvPr id="4" name="Picture 3">
            <a:extLst>
              <a:ext uri="{FF2B5EF4-FFF2-40B4-BE49-F238E27FC236}">
                <a16:creationId xmlns:a16="http://schemas.microsoft.com/office/drawing/2014/main" id="{D48228C4-62E2-3B42-9C23-14E29D674B81}"/>
              </a:ext>
            </a:extLst>
          </p:cNvPr>
          <p:cNvPicPr>
            <a:picLocks noChangeAspect="1"/>
          </p:cNvPicPr>
          <p:nvPr/>
        </p:nvPicPr>
        <p:blipFill>
          <a:blip r:embed="rId2"/>
          <a:stretch>
            <a:fillRect/>
          </a:stretch>
        </p:blipFill>
        <p:spPr>
          <a:xfrm>
            <a:off x="431800" y="1690688"/>
            <a:ext cx="10922000" cy="4254500"/>
          </a:xfrm>
          <a:prstGeom prst="rect">
            <a:avLst/>
          </a:prstGeom>
        </p:spPr>
      </p:pic>
    </p:spTree>
    <p:extLst>
      <p:ext uri="{BB962C8B-B14F-4D97-AF65-F5344CB8AC3E}">
        <p14:creationId xmlns:p14="http://schemas.microsoft.com/office/powerpoint/2010/main" val="605372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measure metabolic rates</a:t>
            </a:r>
          </a:p>
        </p:txBody>
      </p:sp>
      <p:pic>
        <p:nvPicPr>
          <p:cNvPr id="5" name="Picture 4"/>
          <p:cNvPicPr>
            <a:picLocks noChangeAspect="1"/>
          </p:cNvPicPr>
          <p:nvPr/>
        </p:nvPicPr>
        <p:blipFill>
          <a:blip r:embed="rId2"/>
          <a:stretch>
            <a:fillRect/>
          </a:stretch>
        </p:blipFill>
        <p:spPr>
          <a:xfrm>
            <a:off x="6362467" y="1690688"/>
            <a:ext cx="5586756" cy="4975704"/>
          </a:xfrm>
          <a:prstGeom prst="rect">
            <a:avLst/>
          </a:prstGeom>
        </p:spPr>
      </p:pic>
      <p:pic>
        <p:nvPicPr>
          <p:cNvPr id="8" name="Picture 7"/>
          <p:cNvPicPr>
            <a:picLocks noChangeAspect="1"/>
          </p:cNvPicPr>
          <p:nvPr/>
        </p:nvPicPr>
        <p:blipFill>
          <a:blip r:embed="rId3"/>
          <a:stretch>
            <a:fillRect/>
          </a:stretch>
        </p:blipFill>
        <p:spPr>
          <a:xfrm>
            <a:off x="0" y="1690688"/>
            <a:ext cx="6603860" cy="4667582"/>
          </a:xfrm>
          <a:prstGeom prst="rect">
            <a:avLst/>
          </a:prstGeom>
        </p:spPr>
      </p:pic>
    </p:spTree>
    <p:extLst>
      <p:ext uri="{BB962C8B-B14F-4D97-AF65-F5344CB8AC3E}">
        <p14:creationId xmlns:p14="http://schemas.microsoft.com/office/powerpoint/2010/main" val="1911921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Parts of the Metabolic Rate Metabolic Rate</a:t>
            </a:r>
          </a:p>
        </p:txBody>
      </p:sp>
      <p:pic>
        <p:nvPicPr>
          <p:cNvPr id="6" name="Picture 5"/>
          <p:cNvPicPr>
            <a:picLocks noChangeAspect="1"/>
          </p:cNvPicPr>
          <p:nvPr/>
        </p:nvPicPr>
        <p:blipFill>
          <a:blip r:embed="rId3"/>
          <a:stretch>
            <a:fillRect/>
          </a:stretch>
        </p:blipFill>
        <p:spPr>
          <a:xfrm>
            <a:off x="418214" y="1565432"/>
            <a:ext cx="7197377" cy="4177852"/>
          </a:xfrm>
          <a:prstGeom prst="rect">
            <a:avLst/>
          </a:prstGeom>
        </p:spPr>
      </p:pic>
      <p:sp>
        <p:nvSpPr>
          <p:cNvPr id="7" name="Rectangle 6"/>
          <p:cNvSpPr/>
          <p:nvPr/>
        </p:nvSpPr>
        <p:spPr>
          <a:xfrm>
            <a:off x="4410169" y="1421810"/>
            <a:ext cx="4463902" cy="51673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18214" y="5929899"/>
            <a:ext cx="11355572" cy="923330"/>
          </a:xfrm>
          <a:prstGeom prst="rect">
            <a:avLst/>
          </a:prstGeom>
          <a:noFill/>
        </p:spPr>
        <p:txBody>
          <a:bodyPr wrap="square" rtlCol="0">
            <a:spAutoFit/>
          </a:bodyPr>
          <a:lstStyle/>
          <a:p>
            <a:r>
              <a:rPr lang="en-US" b="1" dirty="0">
                <a:effectLst/>
              </a:rPr>
              <a:t>Maclean PS, </a:t>
            </a:r>
            <a:r>
              <a:rPr lang="en-US" b="1" dirty="0" err="1">
                <a:effectLst/>
              </a:rPr>
              <a:t>Bergouignan</a:t>
            </a:r>
            <a:r>
              <a:rPr lang="en-US" b="1" dirty="0">
                <a:effectLst/>
              </a:rPr>
              <a:t> A, Cornier M-A, Jackman MR.</a:t>
            </a:r>
            <a:r>
              <a:rPr lang="en-US" dirty="0">
                <a:effectLst/>
              </a:rPr>
              <a:t> Biology’s response to dieting: the impetus for weight regain. </a:t>
            </a:r>
            <a:r>
              <a:rPr lang="en-US" i="1" dirty="0">
                <a:effectLst/>
              </a:rPr>
              <a:t>Am. J. Physiol. </a:t>
            </a:r>
            <a:r>
              <a:rPr lang="en-US" i="1" dirty="0" err="1">
                <a:effectLst/>
              </a:rPr>
              <a:t>Regul</a:t>
            </a:r>
            <a:r>
              <a:rPr lang="en-US" i="1" dirty="0">
                <a:effectLst/>
              </a:rPr>
              <a:t>. </a:t>
            </a:r>
            <a:r>
              <a:rPr lang="en-US" i="1" dirty="0" err="1">
                <a:effectLst/>
              </a:rPr>
              <a:t>Integr</a:t>
            </a:r>
            <a:r>
              <a:rPr lang="en-US" i="1" dirty="0">
                <a:effectLst/>
              </a:rPr>
              <a:t>. Comp. Physiol.</a:t>
            </a:r>
            <a:r>
              <a:rPr lang="en-US" dirty="0">
                <a:effectLst/>
              </a:rPr>
              <a:t> 2011;301(3):R581–R600. </a:t>
            </a:r>
            <a:r>
              <a:rPr lang="es-ES_tradnl" dirty="0">
                <a:effectLst/>
                <a:hlinkClick r:id="rId4"/>
              </a:rPr>
              <a:t>http://dx.doi.org/10.1152/ajpregu.00755.2010</a:t>
            </a:r>
            <a:endParaRPr lang="en-US" dirty="0">
              <a:effectLst/>
            </a:endParaRPr>
          </a:p>
          <a:p>
            <a:endParaRPr lang="en-US" dirty="0"/>
          </a:p>
        </p:txBody>
      </p:sp>
      <p:graphicFrame>
        <p:nvGraphicFramePr>
          <p:cNvPr id="9" name="Content Placeholder 3"/>
          <p:cNvGraphicFramePr>
            <a:graphicFrameLocks noGrp="1"/>
          </p:cNvGraphicFramePr>
          <p:nvPr>
            <p:ph idx="1"/>
            <p:extLst/>
          </p:nvPr>
        </p:nvGraphicFramePr>
        <p:xfrm>
          <a:off x="4928460" y="1580526"/>
          <a:ext cx="6425340" cy="4048383"/>
        </p:xfrm>
        <a:graphic>
          <a:graphicData uri="http://schemas.openxmlformats.org/drawingml/2006/table">
            <a:tbl>
              <a:tblPr firstRow="1" bandRow="1">
                <a:tableStyleId>{5C22544A-7EE6-4342-B048-85BDC9FD1C3A}</a:tableStyleId>
              </a:tblPr>
              <a:tblGrid>
                <a:gridCol w="3212670">
                  <a:extLst>
                    <a:ext uri="{9D8B030D-6E8A-4147-A177-3AD203B41FA5}">
                      <a16:colId xmlns:a16="http://schemas.microsoft.com/office/drawing/2014/main" val="20000"/>
                    </a:ext>
                  </a:extLst>
                </a:gridCol>
                <a:gridCol w="3212670">
                  <a:extLst>
                    <a:ext uri="{9D8B030D-6E8A-4147-A177-3AD203B41FA5}">
                      <a16:colId xmlns:a16="http://schemas.microsoft.com/office/drawing/2014/main" val="20001"/>
                    </a:ext>
                  </a:extLst>
                </a:gridCol>
              </a:tblGrid>
              <a:tr h="953221">
                <a:tc>
                  <a:txBody>
                    <a:bodyPr/>
                    <a:lstStyle/>
                    <a:p>
                      <a:r>
                        <a:rPr lang="en-US" sz="2400" dirty="0"/>
                        <a:t>Energy Expenditure Component</a:t>
                      </a:r>
                    </a:p>
                  </a:txBody>
                  <a:tcPr/>
                </a:tc>
                <a:tc>
                  <a:txBody>
                    <a:bodyPr/>
                    <a:lstStyle/>
                    <a:p>
                      <a:r>
                        <a:rPr lang="en-US" sz="2400" dirty="0"/>
                        <a:t>Increased</a:t>
                      </a:r>
                      <a:r>
                        <a:rPr lang="en-US" sz="2400" baseline="0" dirty="0"/>
                        <a:t> by</a:t>
                      </a:r>
                      <a:endParaRPr lang="en-US" sz="2400" dirty="0"/>
                    </a:p>
                  </a:txBody>
                  <a:tcPr/>
                </a:tc>
                <a:extLst>
                  <a:ext uri="{0D108BD9-81ED-4DB2-BD59-A6C34878D82A}">
                    <a16:rowId xmlns:a16="http://schemas.microsoft.com/office/drawing/2014/main" val="10000"/>
                  </a:ext>
                </a:extLst>
              </a:tr>
              <a:tr h="953221">
                <a:tc>
                  <a:txBody>
                    <a:bodyPr/>
                    <a:lstStyle/>
                    <a:p>
                      <a:r>
                        <a:rPr lang="en-US" sz="2400" baseline="0" dirty="0"/>
                        <a:t>Exercise Activity Thermogenesis (NEAT/EAT)</a:t>
                      </a:r>
                      <a:endParaRPr lang="en-US" sz="2400" dirty="0"/>
                    </a:p>
                  </a:txBody>
                  <a:tcPr/>
                </a:tc>
                <a:tc>
                  <a:txBody>
                    <a:bodyPr/>
                    <a:lstStyle/>
                    <a:p>
                      <a:r>
                        <a:rPr lang="en-US" sz="2400" dirty="0"/>
                        <a:t>Exercise and movement</a:t>
                      </a:r>
                    </a:p>
                  </a:txBody>
                  <a:tcPr/>
                </a:tc>
                <a:extLst>
                  <a:ext uri="{0D108BD9-81ED-4DB2-BD59-A6C34878D82A}">
                    <a16:rowId xmlns:a16="http://schemas.microsoft.com/office/drawing/2014/main" val="10001"/>
                  </a:ext>
                </a:extLst>
              </a:tr>
              <a:tr h="953221">
                <a:tc>
                  <a:txBody>
                    <a:bodyPr/>
                    <a:lstStyle/>
                    <a:p>
                      <a:r>
                        <a:rPr lang="en-US" sz="2400" dirty="0"/>
                        <a:t>Thermic</a:t>
                      </a:r>
                      <a:r>
                        <a:rPr lang="en-US" sz="2400" baseline="0" dirty="0"/>
                        <a:t> Effect of Food</a:t>
                      </a:r>
                    </a:p>
                    <a:p>
                      <a:r>
                        <a:rPr lang="en-US" sz="2400" baseline="0" dirty="0"/>
                        <a:t>(TEF)</a:t>
                      </a:r>
                      <a:endParaRPr lang="en-US" sz="2400" dirty="0"/>
                    </a:p>
                  </a:txBody>
                  <a:tcPr/>
                </a:tc>
                <a:tc>
                  <a:txBody>
                    <a:bodyPr/>
                    <a:lstStyle/>
                    <a:p>
                      <a:r>
                        <a:rPr lang="en-US" sz="2400" dirty="0"/>
                        <a:t>Protein in Meal, Insulin Sensitivity,</a:t>
                      </a:r>
                      <a:r>
                        <a:rPr lang="en-US" sz="2400" baseline="0" dirty="0"/>
                        <a:t> Meal Size</a:t>
                      </a:r>
                      <a:endParaRPr lang="en-US" sz="2400" dirty="0"/>
                    </a:p>
                  </a:txBody>
                  <a:tcPr/>
                </a:tc>
                <a:extLst>
                  <a:ext uri="{0D108BD9-81ED-4DB2-BD59-A6C34878D82A}">
                    <a16:rowId xmlns:a16="http://schemas.microsoft.com/office/drawing/2014/main" val="10002"/>
                  </a:ext>
                </a:extLst>
              </a:tr>
              <a:tr h="953221">
                <a:tc>
                  <a:txBody>
                    <a:bodyPr/>
                    <a:lstStyle/>
                    <a:p>
                      <a:r>
                        <a:rPr lang="en-US" sz="2400" baseline="0" dirty="0"/>
                        <a:t>Basal Metabolic Rate</a:t>
                      </a:r>
                      <a:endParaRPr lang="en-US" sz="2400" dirty="0"/>
                    </a:p>
                  </a:txBody>
                  <a:tcPr/>
                </a:tc>
                <a:tc>
                  <a:txBody>
                    <a:bodyPr/>
                    <a:lstStyle/>
                    <a:p>
                      <a:r>
                        <a:rPr lang="en-US" sz="2400" dirty="0"/>
                        <a:t>Young Age, Sex (M), Lean Mass,</a:t>
                      </a:r>
                      <a:r>
                        <a:rPr lang="en-US" sz="2400" baseline="0" dirty="0"/>
                        <a:t> Set Point</a:t>
                      </a:r>
                      <a:endParaRPr lang="en-US"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2670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Physical Exercise</a:t>
            </a:r>
          </a:p>
        </p:txBody>
      </p:sp>
      <p:sp>
        <p:nvSpPr>
          <p:cNvPr id="6" name="Content Placeholder 5"/>
          <p:cNvSpPr>
            <a:spLocks noGrp="1"/>
          </p:cNvSpPr>
          <p:nvPr>
            <p:ph idx="1"/>
          </p:nvPr>
        </p:nvSpPr>
        <p:spPr>
          <a:xfrm>
            <a:off x="838200" y="1825625"/>
            <a:ext cx="4695092" cy="4351338"/>
          </a:xfrm>
        </p:spPr>
        <p:txBody>
          <a:bodyPr/>
          <a:lstStyle/>
          <a:p>
            <a:r>
              <a:rPr lang="en-US" dirty="0"/>
              <a:t>Flexibility</a:t>
            </a:r>
          </a:p>
          <a:p>
            <a:r>
              <a:rPr lang="en-US" dirty="0"/>
              <a:t>Strength</a:t>
            </a:r>
          </a:p>
          <a:p>
            <a:r>
              <a:rPr lang="en-US" dirty="0"/>
              <a:t>Mood</a:t>
            </a:r>
          </a:p>
          <a:p>
            <a:r>
              <a:rPr lang="en-US" dirty="0"/>
              <a:t>Cardiovascular health</a:t>
            </a:r>
          </a:p>
          <a:p>
            <a:r>
              <a:rPr lang="en-US" dirty="0"/>
              <a:t>Benefits at all BMI categories</a:t>
            </a:r>
          </a:p>
        </p:txBody>
      </p:sp>
      <p:sp>
        <p:nvSpPr>
          <p:cNvPr id="5" name="TextBox 4"/>
          <p:cNvSpPr txBox="1"/>
          <p:nvPr/>
        </p:nvSpPr>
        <p:spPr>
          <a:xfrm>
            <a:off x="4806462" y="5603631"/>
            <a:ext cx="7385538" cy="1477328"/>
          </a:xfrm>
          <a:prstGeom prst="rect">
            <a:avLst/>
          </a:prstGeom>
          <a:noFill/>
        </p:spPr>
        <p:txBody>
          <a:bodyPr wrap="square" rtlCol="0">
            <a:spAutoFit/>
          </a:bodyPr>
          <a:lstStyle/>
          <a:p>
            <a:r>
              <a:rPr lang="en-US" dirty="0"/>
              <a:t>Blair SN, Kohl HW, </a:t>
            </a:r>
            <a:r>
              <a:rPr lang="en-US" dirty="0" err="1"/>
              <a:t>Paffenbarger</a:t>
            </a:r>
            <a:r>
              <a:rPr lang="en-US" dirty="0"/>
              <a:t> RS, Clark DG, Cooper KH, Gibbons LW. Physical fitness and all-cause mortality. A prospective study of healthy men and women. JAMA. 1989; 262: 2395–401. </a:t>
            </a:r>
            <a:r>
              <a:rPr lang="en-US" dirty="0" err="1"/>
              <a:t>doi</a:t>
            </a:r>
            <a:r>
              <a:rPr lang="en-US" dirty="0"/>
              <a:t>: 10.1001/jama.1989.03430170057028.</a:t>
            </a:r>
          </a:p>
          <a:p>
            <a:endParaRPr lang="en-US" dirty="0"/>
          </a:p>
        </p:txBody>
      </p:sp>
      <p:pic>
        <p:nvPicPr>
          <p:cNvPr id="3" name="Picture 2"/>
          <p:cNvPicPr>
            <a:picLocks noChangeAspect="1"/>
          </p:cNvPicPr>
          <p:nvPr/>
        </p:nvPicPr>
        <p:blipFill>
          <a:blip r:embed="rId2"/>
          <a:stretch>
            <a:fillRect/>
          </a:stretch>
        </p:blipFill>
        <p:spPr>
          <a:xfrm>
            <a:off x="5312785" y="1313122"/>
            <a:ext cx="5613123" cy="4155572"/>
          </a:xfrm>
          <a:prstGeom prst="rect">
            <a:avLst/>
          </a:prstGeom>
        </p:spPr>
      </p:pic>
    </p:spTree>
    <p:extLst>
      <p:ext uri="{BB962C8B-B14F-4D97-AF65-F5344CB8AC3E}">
        <p14:creationId xmlns:p14="http://schemas.microsoft.com/office/powerpoint/2010/main" val="386549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Major Determinants of Energy Expenditure</a:t>
            </a:r>
            <a:endParaRPr lang="en-US" dirty="0"/>
          </a:p>
        </p:txBody>
      </p:sp>
      <p:sp>
        <p:nvSpPr>
          <p:cNvPr id="6" name="Content Placeholder 5"/>
          <p:cNvSpPr>
            <a:spLocks noGrp="1"/>
          </p:cNvSpPr>
          <p:nvPr>
            <p:ph idx="1"/>
          </p:nvPr>
        </p:nvSpPr>
        <p:spPr>
          <a:xfrm>
            <a:off x="5985469" y="1600201"/>
            <a:ext cx="5963724" cy="4525963"/>
          </a:xfrm>
        </p:spPr>
        <p:txBody>
          <a:bodyPr>
            <a:normAutofit lnSpcReduction="10000"/>
          </a:bodyPr>
          <a:lstStyle/>
          <a:p>
            <a:r>
              <a:rPr lang="en-US" dirty="0"/>
              <a:t>Amount of metabolically active tissue (fat-free mass)</a:t>
            </a:r>
          </a:p>
          <a:p>
            <a:r>
              <a:rPr lang="en-US" dirty="0"/>
              <a:t>How </a:t>
            </a:r>
            <a:r>
              <a:rPr lang="en-US" b="1" i="1" u="sng" dirty="0"/>
              <a:t>inefficient</a:t>
            </a:r>
            <a:r>
              <a:rPr lang="en-US" b="1" i="1" dirty="0"/>
              <a:t> </a:t>
            </a:r>
            <a:r>
              <a:rPr lang="en-US" dirty="0"/>
              <a:t>that tissue is</a:t>
            </a:r>
          </a:p>
          <a:p>
            <a:pPr lvl="1"/>
            <a:r>
              <a:rPr lang="en-US" dirty="0"/>
              <a:t>In terms of weight loss, inefficiency is good</a:t>
            </a:r>
          </a:p>
          <a:p>
            <a:r>
              <a:rPr lang="en-US" dirty="0"/>
              <a:t>Strong relationship between REE and Fat-Free Mass</a:t>
            </a:r>
          </a:p>
          <a:p>
            <a:r>
              <a:rPr lang="en-US" dirty="0"/>
              <a:t>Modified by</a:t>
            </a:r>
          </a:p>
          <a:p>
            <a:pPr lvl="1"/>
            <a:r>
              <a:rPr lang="en-US" dirty="0"/>
              <a:t>Age (declines with age)</a:t>
            </a:r>
          </a:p>
          <a:p>
            <a:pPr lvl="1"/>
            <a:r>
              <a:rPr lang="en-US" dirty="0"/>
              <a:t>Sex (~11% higher in males)</a:t>
            </a:r>
          </a:p>
          <a:p>
            <a:pPr lvl="1"/>
            <a:r>
              <a:rPr lang="en-US" dirty="0"/>
              <a:t>Genetics (V</a:t>
            </a:r>
            <a:r>
              <a:rPr lang="en-US" baseline="-25000" dirty="0"/>
              <a:t>g</a:t>
            </a:r>
            <a:r>
              <a:rPr lang="en-US" dirty="0"/>
              <a:t> ~ 11%)</a:t>
            </a:r>
          </a:p>
        </p:txBody>
      </p:sp>
      <p:pic>
        <p:nvPicPr>
          <p:cNvPr id="7" name="Picture 6"/>
          <p:cNvPicPr>
            <a:picLocks noChangeAspect="1"/>
          </p:cNvPicPr>
          <p:nvPr/>
        </p:nvPicPr>
        <p:blipFill>
          <a:blip r:embed="rId3"/>
          <a:stretch>
            <a:fillRect/>
          </a:stretch>
        </p:blipFill>
        <p:spPr>
          <a:xfrm>
            <a:off x="1477528" y="1378527"/>
            <a:ext cx="3297996" cy="4418763"/>
          </a:xfrm>
          <a:prstGeom prst="rect">
            <a:avLst/>
          </a:prstGeom>
        </p:spPr>
      </p:pic>
      <p:sp>
        <p:nvSpPr>
          <p:cNvPr id="8" name="TextBox 7"/>
          <p:cNvSpPr txBox="1"/>
          <p:nvPr/>
        </p:nvSpPr>
        <p:spPr>
          <a:xfrm>
            <a:off x="1100714" y="5688449"/>
            <a:ext cx="4622242" cy="1169551"/>
          </a:xfrm>
          <a:prstGeom prst="rect">
            <a:avLst/>
          </a:prstGeom>
          <a:noFill/>
        </p:spPr>
        <p:txBody>
          <a:bodyPr wrap="square" rtlCol="0">
            <a:spAutoFit/>
          </a:bodyPr>
          <a:lstStyle/>
          <a:p>
            <a:r>
              <a:rPr lang="en-US" sz="1400" dirty="0" err="1"/>
              <a:t>Illner</a:t>
            </a:r>
            <a:r>
              <a:rPr lang="en-US" sz="1400" dirty="0"/>
              <a:t> K, </a:t>
            </a:r>
            <a:r>
              <a:rPr lang="en-US" sz="1400" dirty="0" err="1"/>
              <a:t>Brinkmann</a:t>
            </a:r>
            <a:r>
              <a:rPr lang="en-US" sz="1400" dirty="0"/>
              <a:t> G, Heller M, </a:t>
            </a:r>
            <a:r>
              <a:rPr lang="en-US" sz="1400" dirty="0" err="1"/>
              <a:t>Bosy-Westphal</a:t>
            </a:r>
            <a:r>
              <a:rPr lang="en-US" sz="1400" dirty="0"/>
              <a:t> A, Muller MJ. Metabolically active components of fat free mass and resting energy expenditure in </a:t>
            </a:r>
            <a:r>
              <a:rPr lang="en-US" sz="1400" dirty="0" err="1"/>
              <a:t>nonobese</a:t>
            </a:r>
            <a:r>
              <a:rPr lang="en-US" sz="1400" dirty="0"/>
              <a:t> adults. Am J </a:t>
            </a:r>
            <a:r>
              <a:rPr lang="en-US" sz="1400" dirty="0" err="1"/>
              <a:t>Physiol</a:t>
            </a:r>
            <a:r>
              <a:rPr lang="en-US" sz="1400" dirty="0"/>
              <a:t> </a:t>
            </a:r>
            <a:r>
              <a:rPr lang="en-US" sz="1400" dirty="0" err="1"/>
              <a:t>Endocrinol</a:t>
            </a:r>
            <a:r>
              <a:rPr lang="en-US" sz="1400" dirty="0"/>
              <a:t> </a:t>
            </a:r>
            <a:r>
              <a:rPr lang="en-US" sz="1400" dirty="0" err="1"/>
              <a:t>Metab</a:t>
            </a:r>
            <a:r>
              <a:rPr lang="en-US" sz="1400" dirty="0"/>
              <a:t>. 2000; 278: E308-15. </a:t>
            </a:r>
          </a:p>
          <a:p>
            <a:endParaRPr lang="en-US" sz="1400" dirty="0"/>
          </a:p>
        </p:txBody>
      </p:sp>
    </p:spTree>
    <p:extLst>
      <p:ext uri="{BB962C8B-B14F-4D97-AF65-F5344CB8AC3E}">
        <p14:creationId xmlns:p14="http://schemas.microsoft.com/office/powerpoint/2010/main" val="240789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blinds(horizontal)">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blinds(horizontal)">
                                      <p:cBhvr>
                                        <p:cTn id="25" dur="500"/>
                                        <p:tgtEl>
                                          <p:spTgt spid="6">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blinds(horizontal)">
                                      <p:cBhvr>
                                        <p:cTn id="28" dur="500"/>
                                        <p:tgtEl>
                                          <p:spTgt spid="6">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blinds(horizontal)">
                                      <p:cBhvr>
                                        <p:cTn id="31" dur="500"/>
                                        <p:tgtEl>
                                          <p:spTgt spid="6">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blinds(horizontal)">
                                      <p:cBhvr>
                                        <p:cTn id="3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9243-8EA7-2049-8248-0B0857EE11A4}"/>
              </a:ext>
            </a:extLst>
          </p:cNvPr>
          <p:cNvSpPr>
            <a:spLocks noGrp="1"/>
          </p:cNvSpPr>
          <p:nvPr>
            <p:ph type="title"/>
          </p:nvPr>
        </p:nvSpPr>
        <p:spPr/>
        <p:txBody>
          <a:bodyPr/>
          <a:lstStyle/>
          <a:p>
            <a:r>
              <a:rPr lang="en-US" dirty="0"/>
              <a:t>The 3500 Calorie “Rule”</a:t>
            </a:r>
          </a:p>
        </p:txBody>
      </p:sp>
      <p:sp>
        <p:nvSpPr>
          <p:cNvPr id="3" name="Content Placeholder 2">
            <a:extLst>
              <a:ext uri="{FF2B5EF4-FFF2-40B4-BE49-F238E27FC236}">
                <a16:creationId xmlns:a16="http://schemas.microsoft.com/office/drawing/2014/main" id="{D6D6971D-7D45-BF40-AC18-3AC87846755D}"/>
              </a:ext>
            </a:extLst>
          </p:cNvPr>
          <p:cNvSpPr>
            <a:spLocks noGrp="1"/>
          </p:cNvSpPr>
          <p:nvPr>
            <p:ph idx="1"/>
          </p:nvPr>
        </p:nvSpPr>
        <p:spPr/>
        <p:txBody>
          <a:bodyPr>
            <a:normAutofit fontScale="92500" lnSpcReduction="10000"/>
          </a:bodyPr>
          <a:lstStyle/>
          <a:p>
            <a:r>
              <a:rPr lang="en-US" dirty="0"/>
              <a:t>Based on the amount of calories in a </a:t>
            </a:r>
            <a:r>
              <a:rPr lang="en-US" dirty="0" err="1"/>
              <a:t>lb</a:t>
            </a:r>
            <a:r>
              <a:rPr lang="en-US" dirty="0"/>
              <a:t> of human fat tissue (87% lipid)</a:t>
            </a:r>
          </a:p>
          <a:p>
            <a:endParaRPr lang="en-US" dirty="0"/>
          </a:p>
          <a:p>
            <a:pPr marL="514350" indent="-514350">
              <a:buFont typeface="+mj-lt"/>
              <a:buAutoNum type="arabicPeriod"/>
            </a:pPr>
            <a:r>
              <a:rPr lang="en-US" dirty="0"/>
              <a:t>Calculate the number of calories in one pound (453g) fat based on Atwater numbers and the percent of lipid in fat.</a:t>
            </a:r>
          </a:p>
          <a:p>
            <a:pPr marL="514350" indent="-514350">
              <a:buFont typeface="+mj-lt"/>
              <a:buAutoNum type="arabicPeriod"/>
            </a:pPr>
            <a:r>
              <a:rPr lang="en-US" dirty="0"/>
              <a:t>To lose that amount of weight how many calories would be need to reduced per day, presuming EE is constant.  Consider if your timeframe is</a:t>
            </a:r>
          </a:p>
          <a:p>
            <a:pPr lvl="2"/>
            <a:r>
              <a:rPr lang="en-US" dirty="0"/>
              <a:t>One year,</a:t>
            </a:r>
          </a:p>
          <a:p>
            <a:pPr lvl="2"/>
            <a:r>
              <a:rPr lang="en-US" dirty="0"/>
              <a:t>One month,</a:t>
            </a:r>
          </a:p>
          <a:p>
            <a:pPr lvl="2"/>
            <a:r>
              <a:rPr lang="en-US" dirty="0"/>
              <a:t>One week, and</a:t>
            </a:r>
          </a:p>
          <a:p>
            <a:pPr lvl="2"/>
            <a:r>
              <a:rPr lang="en-US" dirty="0"/>
              <a:t>One day</a:t>
            </a:r>
          </a:p>
          <a:p>
            <a:pPr marL="514350" indent="-514350">
              <a:buFont typeface="+mj-lt"/>
              <a:buAutoNum type="arabicPeriod"/>
            </a:pPr>
            <a:r>
              <a:rPr lang="en-US" dirty="0"/>
              <a:t>What if someone wanted to lose 35 </a:t>
            </a:r>
            <a:r>
              <a:rPr lang="en-US" dirty="0" err="1"/>
              <a:t>lbs</a:t>
            </a:r>
            <a:r>
              <a:rPr lang="en-US" dirty="0"/>
              <a:t> in 3 months?</a:t>
            </a:r>
          </a:p>
          <a:p>
            <a:pPr marL="514350" indent="-514350">
              <a:buFont typeface="+mj-lt"/>
              <a:buAutoNum type="arabicPeriod"/>
            </a:pPr>
            <a:endParaRPr lang="en-US" dirty="0"/>
          </a:p>
        </p:txBody>
      </p:sp>
    </p:spTree>
    <p:extLst>
      <p:ext uri="{BB962C8B-B14F-4D97-AF65-F5344CB8AC3E}">
        <p14:creationId xmlns:p14="http://schemas.microsoft.com/office/powerpoint/2010/main" val="1018885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74786-7BD3-6240-AD0A-131842C7299E}"/>
              </a:ext>
            </a:extLst>
          </p:cNvPr>
          <p:cNvSpPr>
            <a:spLocks noGrp="1"/>
          </p:cNvSpPr>
          <p:nvPr>
            <p:ph type="title"/>
          </p:nvPr>
        </p:nvSpPr>
        <p:spPr/>
        <p:txBody>
          <a:bodyPr/>
          <a:lstStyle/>
          <a:p>
            <a:r>
              <a:rPr lang="en-US" dirty="0"/>
              <a:t>This does not work, why?</a:t>
            </a:r>
          </a:p>
        </p:txBody>
      </p:sp>
      <p:sp>
        <p:nvSpPr>
          <p:cNvPr id="4" name="Text Placeholder 3">
            <a:extLst>
              <a:ext uri="{FF2B5EF4-FFF2-40B4-BE49-F238E27FC236}">
                <a16:creationId xmlns:a16="http://schemas.microsoft.com/office/drawing/2014/main" id="{15503121-B9C0-3841-BF16-C23BC2136C2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9602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E9ED1-48A6-654C-9D6D-E5A6BACC9AE4}"/>
              </a:ext>
            </a:extLst>
          </p:cNvPr>
          <p:cNvSpPr>
            <a:spLocks noGrp="1"/>
          </p:cNvSpPr>
          <p:nvPr>
            <p:ph type="title"/>
          </p:nvPr>
        </p:nvSpPr>
        <p:spPr/>
        <p:txBody>
          <a:bodyPr/>
          <a:lstStyle/>
          <a:p>
            <a:r>
              <a:rPr lang="en-US" dirty="0"/>
              <a:t>Graded Quiz </a:t>
            </a:r>
            <a:r>
              <a:rPr lang="en-US"/>
              <a:t>Question #3</a:t>
            </a:r>
            <a:endParaRPr lang="en-US" dirty="0"/>
          </a:p>
        </p:txBody>
      </p:sp>
      <p:sp>
        <p:nvSpPr>
          <p:cNvPr id="3" name="Content Placeholder 2">
            <a:extLst>
              <a:ext uri="{FF2B5EF4-FFF2-40B4-BE49-F238E27FC236}">
                <a16:creationId xmlns:a16="http://schemas.microsoft.com/office/drawing/2014/main" id="{DC2A1A9D-FBAE-9E4F-B803-7BE098AC0A9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58056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think over-eating alters the basal metabolic rate?</a:t>
            </a:r>
          </a:p>
        </p:txBody>
      </p:sp>
      <p:sp>
        <p:nvSpPr>
          <p:cNvPr id="3" name="Content Placeholder 2"/>
          <p:cNvSpPr>
            <a:spLocks noGrp="1"/>
          </p:cNvSpPr>
          <p:nvPr>
            <p:ph idx="1"/>
          </p:nvPr>
        </p:nvSpPr>
        <p:spPr/>
        <p:txBody>
          <a:bodyPr/>
          <a:lstStyle/>
          <a:p>
            <a:r>
              <a:rPr lang="en-US" dirty="0"/>
              <a:t>I think metabolic rate would be lower after over-eating</a:t>
            </a:r>
          </a:p>
          <a:p>
            <a:r>
              <a:rPr lang="en-US" dirty="0"/>
              <a:t>I think metabolic rate would be higher after over-eating</a:t>
            </a:r>
          </a:p>
          <a:p>
            <a:r>
              <a:rPr lang="en-US" dirty="0"/>
              <a:t>What do you think fasting or caloric restriction would do to the metabolic rate?</a:t>
            </a:r>
          </a:p>
        </p:txBody>
      </p:sp>
    </p:spTree>
    <p:extLst>
      <p:ext uri="{BB962C8B-B14F-4D97-AF65-F5344CB8AC3E}">
        <p14:creationId xmlns:p14="http://schemas.microsoft.com/office/powerpoint/2010/main" val="443326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Over/underfeeding and metabolic rates</a:t>
            </a:r>
          </a:p>
        </p:txBody>
      </p:sp>
      <p:sp>
        <p:nvSpPr>
          <p:cNvPr id="4" name="TextBox 3"/>
          <p:cNvSpPr txBox="1"/>
          <p:nvPr/>
        </p:nvSpPr>
        <p:spPr>
          <a:xfrm>
            <a:off x="838200" y="5550195"/>
            <a:ext cx="11006470" cy="923330"/>
          </a:xfrm>
          <a:prstGeom prst="rect">
            <a:avLst/>
          </a:prstGeom>
          <a:noFill/>
        </p:spPr>
        <p:txBody>
          <a:bodyPr wrap="square" rtlCol="0">
            <a:spAutoFit/>
          </a:bodyPr>
          <a:lstStyle/>
          <a:p>
            <a:r>
              <a:rPr lang="en-US" b="1" dirty="0" err="1"/>
              <a:t>Le</a:t>
            </a:r>
            <a:r>
              <a:rPr lang="en-US" b="1" dirty="0" err="1">
                <a:effectLst/>
              </a:rPr>
              <a:t>ibel</a:t>
            </a:r>
            <a:r>
              <a:rPr lang="en-US" b="1" dirty="0">
                <a:effectLst/>
              </a:rPr>
              <a:t> R, </a:t>
            </a:r>
            <a:r>
              <a:rPr lang="en-US" b="1" dirty="0" err="1">
                <a:effectLst/>
              </a:rPr>
              <a:t>Osenbaum</a:t>
            </a:r>
            <a:r>
              <a:rPr lang="en-US" b="1" dirty="0">
                <a:effectLst/>
              </a:rPr>
              <a:t> MIR, </a:t>
            </a:r>
            <a:r>
              <a:rPr lang="en-US" b="1" dirty="0" err="1">
                <a:effectLst/>
              </a:rPr>
              <a:t>Leibel</a:t>
            </a:r>
            <a:r>
              <a:rPr lang="en-US" b="1" dirty="0">
                <a:effectLst/>
              </a:rPr>
              <a:t> RL, Rosenbaum M, Hirsch J.</a:t>
            </a:r>
            <a:r>
              <a:rPr lang="en-US" dirty="0">
                <a:effectLst/>
              </a:rPr>
              <a:t> Changes in energy expenditure resulting from altered body weight. </a:t>
            </a:r>
            <a:r>
              <a:rPr lang="en-US" i="1" dirty="0">
                <a:effectLst/>
              </a:rPr>
              <a:t>N. Engl. J. Med.</a:t>
            </a:r>
            <a:r>
              <a:rPr lang="en-US" dirty="0">
                <a:effectLst/>
              </a:rPr>
              <a:t> 1995;332(10):621–8. </a:t>
            </a:r>
            <a:r>
              <a:rPr lang="de-DE" dirty="0">
                <a:effectLst/>
                <a:hlinkClick r:id="rId2"/>
              </a:rPr>
              <a:t>http://dx.doi.org/10.1056/NEJM199503093321001</a:t>
            </a:r>
            <a:endParaRPr lang="en-US" dirty="0">
              <a:effectLst/>
            </a:endParaRPr>
          </a:p>
          <a:p>
            <a:endParaRPr lang="en-US" dirty="0"/>
          </a:p>
        </p:txBody>
      </p:sp>
      <p:pic>
        <p:nvPicPr>
          <p:cNvPr id="5" name="Picture 4"/>
          <p:cNvPicPr>
            <a:picLocks noChangeAspect="1"/>
          </p:cNvPicPr>
          <p:nvPr/>
        </p:nvPicPr>
        <p:blipFill>
          <a:blip r:embed="rId3"/>
          <a:stretch>
            <a:fillRect/>
          </a:stretch>
        </p:blipFill>
        <p:spPr>
          <a:xfrm>
            <a:off x="2940050" y="1244600"/>
            <a:ext cx="6311900" cy="4368800"/>
          </a:xfrm>
          <a:prstGeom prst="rect">
            <a:avLst/>
          </a:prstGeom>
        </p:spPr>
      </p:pic>
    </p:spTree>
    <p:extLst>
      <p:ext uri="{BB962C8B-B14F-4D97-AF65-F5344CB8AC3E}">
        <p14:creationId xmlns:p14="http://schemas.microsoft.com/office/powerpoint/2010/main" val="653810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Biggest Loser Follow-Up Study</a:t>
            </a:r>
          </a:p>
        </p:txBody>
      </p:sp>
      <p:pic>
        <p:nvPicPr>
          <p:cNvPr id="4" name="Picture 3"/>
          <p:cNvPicPr>
            <a:picLocks noChangeAspect="1"/>
          </p:cNvPicPr>
          <p:nvPr/>
        </p:nvPicPr>
        <p:blipFill>
          <a:blip r:embed="rId3"/>
          <a:stretch>
            <a:fillRect/>
          </a:stretch>
        </p:blipFill>
        <p:spPr>
          <a:xfrm>
            <a:off x="838200" y="1477778"/>
            <a:ext cx="4737100" cy="4965700"/>
          </a:xfrm>
          <a:prstGeom prst="rect">
            <a:avLst/>
          </a:prstGeom>
        </p:spPr>
      </p:pic>
      <p:pic>
        <p:nvPicPr>
          <p:cNvPr id="5" name="Picture 4"/>
          <p:cNvPicPr>
            <a:picLocks noChangeAspect="1"/>
          </p:cNvPicPr>
          <p:nvPr/>
        </p:nvPicPr>
        <p:blipFill>
          <a:blip r:embed="rId4"/>
          <a:stretch>
            <a:fillRect/>
          </a:stretch>
        </p:blipFill>
        <p:spPr>
          <a:xfrm>
            <a:off x="6025116" y="1985778"/>
            <a:ext cx="5207000" cy="3949700"/>
          </a:xfrm>
          <a:prstGeom prst="rect">
            <a:avLst/>
          </a:prstGeom>
        </p:spPr>
      </p:pic>
    </p:spTree>
    <p:extLst>
      <p:ext uri="{BB962C8B-B14F-4D97-AF65-F5344CB8AC3E}">
        <p14:creationId xmlns:p14="http://schemas.microsoft.com/office/powerpoint/2010/main" val="16730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41ED0-786D-AA42-9A62-01196C9D7367}"/>
              </a:ext>
            </a:extLst>
          </p:cNvPr>
          <p:cNvSpPr>
            <a:spLocks noGrp="1"/>
          </p:cNvSpPr>
          <p:nvPr>
            <p:ph type="title"/>
          </p:nvPr>
        </p:nvSpPr>
        <p:spPr/>
        <p:txBody>
          <a:bodyPr/>
          <a:lstStyle/>
          <a:p>
            <a:r>
              <a:rPr lang="en-US" dirty="0"/>
              <a:t>A dynamic model of weight loss</a:t>
            </a:r>
          </a:p>
        </p:txBody>
      </p:sp>
      <p:sp>
        <p:nvSpPr>
          <p:cNvPr id="3" name="Content Placeholder 2">
            <a:extLst>
              <a:ext uri="{FF2B5EF4-FFF2-40B4-BE49-F238E27FC236}">
                <a16:creationId xmlns:a16="http://schemas.microsoft.com/office/drawing/2014/main" id="{FF178B54-A20E-D240-9C6A-033076223BA7}"/>
              </a:ext>
            </a:extLst>
          </p:cNvPr>
          <p:cNvSpPr>
            <a:spLocks noGrp="1"/>
          </p:cNvSpPr>
          <p:nvPr>
            <p:ph idx="1"/>
          </p:nvPr>
        </p:nvSpPr>
        <p:spPr>
          <a:xfrm>
            <a:off x="838200" y="1825625"/>
            <a:ext cx="5237136" cy="4351338"/>
          </a:xfrm>
        </p:spPr>
        <p:txBody>
          <a:bodyPr/>
          <a:lstStyle/>
          <a:p>
            <a:pPr marL="514350" indent="-514350">
              <a:buFont typeface="+mj-lt"/>
              <a:buAutoNum type="arabicPeriod"/>
            </a:pPr>
            <a:r>
              <a:rPr lang="en-US" dirty="0"/>
              <a:t>Negative energy balance</a:t>
            </a:r>
          </a:p>
          <a:p>
            <a:pPr marL="514350" indent="-514350">
              <a:buFont typeface="+mj-lt"/>
              <a:buAutoNum type="arabicPeriod"/>
            </a:pPr>
            <a:r>
              <a:rPr lang="en-US" dirty="0"/>
              <a:t>Loss of mass</a:t>
            </a:r>
          </a:p>
          <a:p>
            <a:pPr marL="514350" indent="-514350">
              <a:buFont typeface="+mj-lt"/>
              <a:buAutoNum type="arabicPeriod"/>
            </a:pPr>
            <a:r>
              <a:rPr lang="en-US" dirty="0"/>
              <a:t>Reduction in energy expenditure</a:t>
            </a:r>
          </a:p>
          <a:p>
            <a:pPr marL="514350" indent="-514350">
              <a:buFont typeface="+mj-lt"/>
              <a:buAutoNum type="arabicPeriod"/>
            </a:pPr>
            <a:r>
              <a:rPr lang="en-US" dirty="0"/>
              <a:t>Less negative energy balance</a:t>
            </a:r>
          </a:p>
          <a:p>
            <a:pPr marL="514350" indent="-514350">
              <a:buFont typeface="+mj-lt"/>
              <a:buAutoNum type="arabicPeriod"/>
            </a:pPr>
            <a:r>
              <a:rPr lang="en-US" dirty="0"/>
              <a:t>Slowing of weight loss</a:t>
            </a:r>
          </a:p>
          <a:p>
            <a:pPr marL="514350" indent="-514350">
              <a:buFont typeface="+mj-lt"/>
              <a:buAutoNum type="arabicPeriod"/>
            </a:pPr>
            <a:endParaRPr lang="en-US" dirty="0"/>
          </a:p>
        </p:txBody>
      </p:sp>
      <p:sp>
        <p:nvSpPr>
          <p:cNvPr id="4" name="TextBox 3">
            <a:extLst>
              <a:ext uri="{FF2B5EF4-FFF2-40B4-BE49-F238E27FC236}">
                <a16:creationId xmlns:a16="http://schemas.microsoft.com/office/drawing/2014/main" id="{B532FB56-6888-5745-8ED5-FC76B978C554}"/>
              </a:ext>
            </a:extLst>
          </p:cNvPr>
          <p:cNvSpPr txBox="1"/>
          <p:nvPr/>
        </p:nvSpPr>
        <p:spPr>
          <a:xfrm>
            <a:off x="6214820" y="2107769"/>
            <a:ext cx="5579390" cy="369332"/>
          </a:xfrm>
          <a:prstGeom prst="rect">
            <a:avLst/>
          </a:prstGeom>
          <a:noFill/>
        </p:spPr>
        <p:txBody>
          <a:bodyPr wrap="square" rtlCol="0">
            <a:spAutoFit/>
          </a:bodyPr>
          <a:lstStyle/>
          <a:p>
            <a:r>
              <a:rPr lang="en-US" dirty="0">
                <a:hlinkClick r:id="rId2"/>
              </a:rPr>
              <a:t>https://</a:t>
            </a:r>
            <a:r>
              <a:rPr lang="en-US" dirty="0" err="1">
                <a:hlinkClick r:id="rId2"/>
              </a:rPr>
              <a:t>www.niddk.nih.gov</a:t>
            </a:r>
            <a:r>
              <a:rPr lang="en-US" dirty="0">
                <a:hlinkClick r:id="rId2"/>
              </a:rPr>
              <a:t>/</a:t>
            </a:r>
            <a:r>
              <a:rPr lang="en-US" dirty="0" err="1">
                <a:hlinkClick r:id="rId2"/>
              </a:rPr>
              <a:t>bwp</a:t>
            </a:r>
            <a:endParaRPr lang="en-US" dirty="0"/>
          </a:p>
        </p:txBody>
      </p:sp>
    </p:spTree>
    <p:extLst>
      <p:ext uri="{BB962C8B-B14F-4D97-AF65-F5344CB8AC3E}">
        <p14:creationId xmlns:p14="http://schemas.microsoft.com/office/powerpoint/2010/main" val="1910017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F1D06-2013-7843-9069-8F060CE0A52C}"/>
              </a:ext>
            </a:extLst>
          </p:cNvPr>
          <p:cNvSpPr>
            <a:spLocks noGrp="1"/>
          </p:cNvSpPr>
          <p:nvPr>
            <p:ph type="title"/>
          </p:nvPr>
        </p:nvSpPr>
        <p:spPr/>
        <p:txBody>
          <a:bodyPr/>
          <a:lstStyle/>
          <a:p>
            <a:r>
              <a:rPr lang="en-US" dirty="0"/>
              <a:t>Relevance of caloric elasticity to public policy</a:t>
            </a:r>
          </a:p>
        </p:txBody>
      </p:sp>
      <p:sp>
        <p:nvSpPr>
          <p:cNvPr id="3" name="Content Placeholder 2">
            <a:extLst>
              <a:ext uri="{FF2B5EF4-FFF2-40B4-BE49-F238E27FC236}">
                <a16:creationId xmlns:a16="http://schemas.microsoft.com/office/drawing/2014/main" id="{6C662CEB-FEA8-D54B-A51B-DC929A002AEA}"/>
              </a:ext>
            </a:extLst>
          </p:cNvPr>
          <p:cNvSpPr>
            <a:spLocks noGrp="1"/>
          </p:cNvSpPr>
          <p:nvPr>
            <p:ph idx="1"/>
          </p:nvPr>
        </p:nvSpPr>
        <p:spPr>
          <a:xfrm>
            <a:off x="838200" y="1825625"/>
            <a:ext cx="4431224" cy="4351338"/>
          </a:xfrm>
        </p:spPr>
        <p:txBody>
          <a:bodyPr/>
          <a:lstStyle/>
          <a:p>
            <a:r>
              <a:rPr lang="en-US" dirty="0"/>
              <a:t>USDA Report on a Soda Tax</a:t>
            </a:r>
          </a:p>
          <a:p>
            <a:pPr lvl="1"/>
            <a:r>
              <a:rPr lang="en-US" dirty="0"/>
              <a:t>Taxing Sodas at 20%</a:t>
            </a:r>
          </a:p>
          <a:p>
            <a:pPr lvl="1"/>
            <a:r>
              <a:rPr lang="en-US" dirty="0"/>
              <a:t>Estimated to reduce calories by 40 Cal/day</a:t>
            </a:r>
          </a:p>
          <a:p>
            <a:r>
              <a:rPr lang="en-US" dirty="0">
                <a:solidFill>
                  <a:schemeClr val="accent1">
                    <a:lumMod val="60000"/>
                    <a:lumOff val="40000"/>
                  </a:schemeClr>
                </a:solidFill>
              </a:rPr>
              <a:t>Non-adapted model</a:t>
            </a:r>
          </a:p>
          <a:p>
            <a:r>
              <a:rPr lang="en-US" dirty="0">
                <a:solidFill>
                  <a:srgbClr val="FF0000"/>
                </a:solidFill>
              </a:rPr>
              <a:t>Adaptive model</a:t>
            </a:r>
          </a:p>
        </p:txBody>
      </p:sp>
      <p:pic>
        <p:nvPicPr>
          <p:cNvPr id="4" name="Picture 3">
            <a:extLst>
              <a:ext uri="{FF2B5EF4-FFF2-40B4-BE49-F238E27FC236}">
                <a16:creationId xmlns:a16="http://schemas.microsoft.com/office/drawing/2014/main" id="{469F56AB-EB74-CC47-9F45-DE6D2858A1FA}"/>
              </a:ext>
            </a:extLst>
          </p:cNvPr>
          <p:cNvPicPr>
            <a:picLocks noChangeAspect="1"/>
          </p:cNvPicPr>
          <p:nvPr/>
        </p:nvPicPr>
        <p:blipFill>
          <a:blip r:embed="rId2"/>
          <a:stretch>
            <a:fillRect/>
          </a:stretch>
        </p:blipFill>
        <p:spPr>
          <a:xfrm>
            <a:off x="5854590" y="1307170"/>
            <a:ext cx="4803079" cy="3838268"/>
          </a:xfrm>
          <a:prstGeom prst="rect">
            <a:avLst/>
          </a:prstGeom>
        </p:spPr>
      </p:pic>
      <p:sp>
        <p:nvSpPr>
          <p:cNvPr id="5" name="Rectangle 4">
            <a:extLst>
              <a:ext uri="{FF2B5EF4-FFF2-40B4-BE49-F238E27FC236}">
                <a16:creationId xmlns:a16="http://schemas.microsoft.com/office/drawing/2014/main" id="{49CF0D7B-E14A-454D-A64B-42C77D9852AB}"/>
              </a:ext>
            </a:extLst>
          </p:cNvPr>
          <p:cNvSpPr/>
          <p:nvPr/>
        </p:nvSpPr>
        <p:spPr>
          <a:xfrm>
            <a:off x="5620718" y="5309108"/>
            <a:ext cx="6096000" cy="646331"/>
          </a:xfrm>
          <a:prstGeom prst="rect">
            <a:avLst/>
          </a:prstGeom>
        </p:spPr>
        <p:txBody>
          <a:bodyPr>
            <a:spAutoFit/>
          </a:bodyPr>
          <a:lstStyle/>
          <a:p>
            <a:pPr marL="406400" indent="-406400"/>
            <a:r>
              <a:rPr lang="en-US" dirty="0"/>
              <a:t>Hall, K. D. </a:t>
            </a:r>
            <a:r>
              <a:rPr lang="en-US" i="1" dirty="0"/>
              <a:t>et al.</a:t>
            </a:r>
            <a:r>
              <a:rPr lang="en-US" dirty="0"/>
              <a:t> Quantification of the effect of energy imbalance on bodyweight. </a:t>
            </a:r>
            <a:r>
              <a:rPr lang="en-US" i="1" dirty="0"/>
              <a:t>Lancet</a:t>
            </a:r>
            <a:r>
              <a:rPr lang="en-US" dirty="0"/>
              <a:t> </a:t>
            </a:r>
            <a:r>
              <a:rPr lang="en-US" b="1" dirty="0"/>
              <a:t>378,</a:t>
            </a:r>
            <a:r>
              <a:rPr lang="en-US" dirty="0"/>
              <a:t> 826–837 (2011).</a:t>
            </a:r>
            <a:endParaRPr lang="en-US" dirty="0">
              <a:effectLst/>
            </a:endParaRPr>
          </a:p>
        </p:txBody>
      </p:sp>
    </p:spTree>
    <p:extLst>
      <p:ext uri="{BB962C8B-B14F-4D97-AF65-F5344CB8AC3E}">
        <p14:creationId xmlns:p14="http://schemas.microsoft.com/office/powerpoint/2010/main" val="4251891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weight loss affect appetite hormones</a:t>
            </a:r>
          </a:p>
        </p:txBody>
      </p:sp>
      <p:sp>
        <p:nvSpPr>
          <p:cNvPr id="4" name="TextBox 3"/>
          <p:cNvSpPr txBox="1"/>
          <p:nvPr/>
        </p:nvSpPr>
        <p:spPr>
          <a:xfrm>
            <a:off x="1989992" y="5627077"/>
            <a:ext cx="8212015" cy="923330"/>
          </a:xfrm>
          <a:prstGeom prst="rect">
            <a:avLst/>
          </a:prstGeom>
          <a:noFill/>
        </p:spPr>
        <p:txBody>
          <a:bodyPr wrap="square" rtlCol="0">
            <a:spAutoFit/>
          </a:bodyPr>
          <a:lstStyle/>
          <a:p>
            <a:r>
              <a:rPr lang="en-US" dirty="0" err="1">
                <a:effectLst/>
              </a:rPr>
              <a:t>Sumithran</a:t>
            </a:r>
            <a:r>
              <a:rPr lang="en-US" dirty="0">
                <a:effectLst/>
              </a:rPr>
              <a:t> P, Prendergast LA, </a:t>
            </a:r>
            <a:r>
              <a:rPr lang="en-US" dirty="0" err="1">
                <a:effectLst/>
              </a:rPr>
              <a:t>Delbridge</a:t>
            </a:r>
            <a:r>
              <a:rPr lang="en-US" dirty="0">
                <a:effectLst/>
              </a:rPr>
              <a:t> E, Purcell K, </a:t>
            </a:r>
            <a:r>
              <a:rPr lang="en-US" dirty="0" err="1">
                <a:effectLst/>
              </a:rPr>
              <a:t>Shulkes</a:t>
            </a:r>
            <a:r>
              <a:rPr lang="en-US" dirty="0">
                <a:effectLst/>
              </a:rPr>
              <a:t> A, </a:t>
            </a:r>
            <a:r>
              <a:rPr lang="en-US" dirty="0" err="1">
                <a:effectLst/>
              </a:rPr>
              <a:t>Kriketos</a:t>
            </a:r>
            <a:r>
              <a:rPr lang="en-US" dirty="0">
                <a:effectLst/>
              </a:rPr>
              <a:t> A, </a:t>
            </a:r>
            <a:r>
              <a:rPr lang="en-US" dirty="0" err="1">
                <a:effectLst/>
              </a:rPr>
              <a:t>Proietto</a:t>
            </a:r>
            <a:r>
              <a:rPr lang="en-US" dirty="0">
                <a:effectLst/>
              </a:rPr>
              <a:t> J. </a:t>
            </a:r>
            <a:r>
              <a:rPr lang="en-US" b="1" dirty="0">
                <a:effectLst/>
              </a:rPr>
              <a:t>Long-Term Persistence of Hormonal Adaptations to Weight Loss. </a:t>
            </a:r>
            <a:r>
              <a:rPr lang="en-US" dirty="0">
                <a:effectLst/>
              </a:rPr>
              <a:t>N </a:t>
            </a:r>
            <a:r>
              <a:rPr lang="en-US" dirty="0" err="1">
                <a:effectLst/>
              </a:rPr>
              <a:t>Engl</a:t>
            </a:r>
            <a:r>
              <a:rPr lang="en-US" dirty="0">
                <a:effectLst/>
              </a:rPr>
              <a:t> J Med. 2011; 365: 1597–604. </a:t>
            </a:r>
            <a:r>
              <a:rPr lang="en-US" dirty="0" err="1">
                <a:effectLst/>
              </a:rPr>
              <a:t>doi</a:t>
            </a:r>
            <a:r>
              <a:rPr lang="en-US" dirty="0">
                <a:effectLst/>
              </a:rPr>
              <a:t>: 10.1056/NEJMoa1105816.</a:t>
            </a:r>
          </a:p>
        </p:txBody>
      </p:sp>
      <p:pic>
        <p:nvPicPr>
          <p:cNvPr id="6" name="Picture 5"/>
          <p:cNvPicPr>
            <a:picLocks noChangeAspect="1"/>
          </p:cNvPicPr>
          <p:nvPr/>
        </p:nvPicPr>
        <p:blipFill>
          <a:blip r:embed="rId2"/>
          <a:stretch>
            <a:fillRect/>
          </a:stretch>
        </p:blipFill>
        <p:spPr>
          <a:xfrm>
            <a:off x="0" y="1705494"/>
            <a:ext cx="12192000" cy="3447011"/>
          </a:xfrm>
          <a:prstGeom prst="rect">
            <a:avLst/>
          </a:prstGeom>
        </p:spPr>
      </p:pic>
      <p:sp>
        <p:nvSpPr>
          <p:cNvPr id="3" name="TextBox 2"/>
          <p:cNvSpPr txBox="1"/>
          <p:nvPr/>
        </p:nvSpPr>
        <p:spPr>
          <a:xfrm>
            <a:off x="6200775" y="1314450"/>
            <a:ext cx="5305620" cy="369332"/>
          </a:xfrm>
          <a:prstGeom prst="rect">
            <a:avLst/>
          </a:prstGeom>
          <a:noFill/>
        </p:spPr>
        <p:txBody>
          <a:bodyPr wrap="none" rtlCol="0">
            <a:spAutoFit/>
          </a:bodyPr>
          <a:lstStyle/>
          <a:p>
            <a:r>
              <a:rPr lang="en-US"/>
              <a:t>Why does ghrelin go down, but PYY go up with a meal?</a:t>
            </a:r>
          </a:p>
        </p:txBody>
      </p:sp>
    </p:spTree>
    <p:extLst>
      <p:ext uri="{BB962C8B-B14F-4D97-AF65-F5344CB8AC3E}">
        <p14:creationId xmlns:p14="http://schemas.microsoft.com/office/powerpoint/2010/main" val="70828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weight loss affect hunger?</a:t>
            </a:r>
          </a:p>
        </p:txBody>
      </p:sp>
      <p:pic>
        <p:nvPicPr>
          <p:cNvPr id="4" name="Picture 3"/>
          <p:cNvPicPr>
            <a:picLocks noChangeAspect="1"/>
          </p:cNvPicPr>
          <p:nvPr/>
        </p:nvPicPr>
        <p:blipFill>
          <a:blip r:embed="rId2"/>
          <a:stretch>
            <a:fillRect/>
          </a:stretch>
        </p:blipFill>
        <p:spPr>
          <a:xfrm>
            <a:off x="3018692" y="1512277"/>
            <a:ext cx="5345723" cy="5345723"/>
          </a:xfrm>
          <a:prstGeom prst="rect">
            <a:avLst/>
          </a:prstGeom>
        </p:spPr>
      </p:pic>
    </p:spTree>
    <p:extLst>
      <p:ext uri="{BB962C8B-B14F-4D97-AF65-F5344CB8AC3E}">
        <p14:creationId xmlns:p14="http://schemas.microsoft.com/office/powerpoint/2010/main" val="1201002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relationship between intake and expenditure?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347857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Relationship between activity and intake</a:t>
            </a:r>
          </a:p>
        </p:txBody>
      </p:sp>
      <p:pic>
        <p:nvPicPr>
          <p:cNvPr id="7" name="Picture 6"/>
          <p:cNvPicPr>
            <a:picLocks noChangeAspect="1"/>
          </p:cNvPicPr>
          <p:nvPr/>
        </p:nvPicPr>
        <p:blipFill>
          <a:blip r:embed="rId2"/>
          <a:stretch>
            <a:fillRect/>
          </a:stretch>
        </p:blipFill>
        <p:spPr>
          <a:xfrm>
            <a:off x="1487487" y="1319212"/>
            <a:ext cx="8585200" cy="3637979"/>
          </a:xfrm>
          <a:prstGeom prst="rect">
            <a:avLst/>
          </a:prstGeom>
        </p:spPr>
      </p:pic>
      <p:sp>
        <p:nvSpPr>
          <p:cNvPr id="8" name="TextBox 7"/>
          <p:cNvSpPr txBox="1"/>
          <p:nvPr/>
        </p:nvSpPr>
        <p:spPr>
          <a:xfrm>
            <a:off x="3328987" y="5157788"/>
            <a:ext cx="1204369" cy="369332"/>
          </a:xfrm>
          <a:prstGeom prst="rect">
            <a:avLst/>
          </a:prstGeom>
          <a:noFill/>
        </p:spPr>
        <p:txBody>
          <a:bodyPr wrap="none" rtlCol="0">
            <a:spAutoFit/>
          </a:bodyPr>
          <a:lstStyle/>
          <a:p>
            <a:r>
              <a:rPr lang="en-US" dirty="0"/>
              <a:t>Over a Day</a:t>
            </a:r>
          </a:p>
        </p:txBody>
      </p:sp>
      <p:sp>
        <p:nvSpPr>
          <p:cNvPr id="9" name="TextBox 8"/>
          <p:cNvSpPr txBox="1"/>
          <p:nvPr/>
        </p:nvSpPr>
        <p:spPr>
          <a:xfrm>
            <a:off x="7429500" y="5186363"/>
            <a:ext cx="1586525" cy="369332"/>
          </a:xfrm>
          <a:prstGeom prst="rect">
            <a:avLst/>
          </a:prstGeom>
          <a:noFill/>
        </p:spPr>
        <p:txBody>
          <a:bodyPr wrap="none" rtlCol="0">
            <a:spAutoFit/>
          </a:bodyPr>
          <a:lstStyle/>
          <a:p>
            <a:r>
              <a:rPr lang="en-US" dirty="0"/>
              <a:t>Over the Week</a:t>
            </a:r>
          </a:p>
        </p:txBody>
      </p:sp>
      <p:sp>
        <p:nvSpPr>
          <p:cNvPr id="10" name="Rectangle 9"/>
          <p:cNvSpPr/>
          <p:nvPr/>
        </p:nvSpPr>
        <p:spPr>
          <a:xfrm>
            <a:off x="5780087" y="1319212"/>
            <a:ext cx="4606926" cy="441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343026" y="5756292"/>
            <a:ext cx="9840912" cy="923330"/>
          </a:xfrm>
          <a:prstGeom prst="rect">
            <a:avLst/>
          </a:prstGeom>
          <a:noFill/>
        </p:spPr>
        <p:txBody>
          <a:bodyPr wrap="square" rtlCol="0">
            <a:spAutoFit/>
          </a:bodyPr>
          <a:lstStyle/>
          <a:p>
            <a:r>
              <a:rPr lang="en-US" dirty="0" err="1"/>
              <a:t>Edholm</a:t>
            </a:r>
            <a:r>
              <a:rPr lang="en-US" dirty="0"/>
              <a:t> OG. Energy balance in man studies carried out by the Division of Human Physiology, National Institute for Medical Research. </a:t>
            </a:r>
            <a:r>
              <a:rPr lang="en-US" b="1" dirty="0"/>
              <a:t>J Hum </a:t>
            </a:r>
            <a:r>
              <a:rPr lang="en-US" b="1" dirty="0" err="1"/>
              <a:t>Nutr</a:t>
            </a:r>
            <a:r>
              <a:rPr lang="en-US" b="1" dirty="0"/>
              <a:t>. </a:t>
            </a:r>
            <a:r>
              <a:rPr lang="en-US" dirty="0"/>
              <a:t>1977; 31: 413–31. </a:t>
            </a:r>
          </a:p>
          <a:p>
            <a:endParaRPr lang="en-US" dirty="0"/>
          </a:p>
        </p:txBody>
      </p:sp>
    </p:spTree>
    <p:extLst>
      <p:ext uri="{BB962C8B-B14F-4D97-AF65-F5344CB8AC3E}">
        <p14:creationId xmlns:p14="http://schemas.microsoft.com/office/powerpoint/2010/main" val="87895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fontScale="92500" lnSpcReduction="20000"/>
          </a:bodyPr>
          <a:lstStyle/>
          <a:p>
            <a:r>
              <a:rPr lang="en-US" dirty="0"/>
              <a:t>Understand what a rate limiting enzyme is, what a committed enzyme step is and what a reversible reaction is.</a:t>
            </a:r>
          </a:p>
          <a:p>
            <a:r>
              <a:rPr lang="en-US" dirty="0"/>
              <a:t>Explain the differences in speed and persistence of allosteric, post-translational and transcriptional regulation of metabolism.</a:t>
            </a:r>
          </a:p>
          <a:p>
            <a:r>
              <a:rPr lang="en-US" dirty="0"/>
              <a:t>Describe the role of cellular transport in macromolecular regulation.  Understand the differences between active and passive transport.</a:t>
            </a:r>
          </a:p>
          <a:p>
            <a:r>
              <a:rPr lang="en-US" dirty="0"/>
              <a:t>Describe how hormones alter macronutrient metabolism after a meal.</a:t>
            </a:r>
          </a:p>
          <a:p>
            <a:r>
              <a:rPr lang="en-US" dirty="0"/>
              <a:t>Explain the roles of hormones that maintain glucose levels in the fasting state.</a:t>
            </a:r>
          </a:p>
          <a:p>
            <a:r>
              <a:rPr lang="en-US" dirty="0"/>
              <a:t>Understand how metabolic rates are changed in response to diets and overfeeding.</a:t>
            </a:r>
          </a:p>
        </p:txBody>
      </p:sp>
    </p:spTree>
    <p:extLst>
      <p:ext uri="{BB962C8B-B14F-4D97-AF65-F5344CB8AC3E}">
        <p14:creationId xmlns:p14="http://schemas.microsoft.com/office/powerpoint/2010/main" val="1460335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Balance and Obesity</a:t>
            </a:r>
          </a:p>
        </p:txBody>
      </p:sp>
      <p:pic>
        <p:nvPicPr>
          <p:cNvPr id="3" name="Picture 2" descr="Energy Balan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648" y="3354375"/>
            <a:ext cx="4803648" cy="1944624"/>
          </a:xfrm>
          <a:prstGeom prst="rect">
            <a:avLst/>
          </a:prstGeom>
        </p:spPr>
      </p:pic>
      <p:pic>
        <p:nvPicPr>
          <p:cNvPr id="4" name="Picture 3" descr="Energy Balance - Ga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7101" y="2301970"/>
            <a:ext cx="4541520" cy="3108960"/>
          </a:xfrm>
          <a:prstGeom prst="rect">
            <a:avLst/>
          </a:prstGeom>
        </p:spPr>
      </p:pic>
      <p:pic>
        <p:nvPicPr>
          <p:cNvPr id="5" name="Picture 4" descr="Energy Balance - Los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5869" y="2296869"/>
            <a:ext cx="4492752" cy="3108960"/>
          </a:xfrm>
          <a:prstGeom prst="rect">
            <a:avLst/>
          </a:prstGeom>
        </p:spPr>
      </p:pic>
      <p:sp>
        <p:nvSpPr>
          <p:cNvPr id="6" name="TextBox 5"/>
          <p:cNvSpPr txBox="1"/>
          <p:nvPr/>
        </p:nvSpPr>
        <p:spPr>
          <a:xfrm>
            <a:off x="3831649" y="5962952"/>
            <a:ext cx="4030257" cy="369332"/>
          </a:xfrm>
          <a:prstGeom prst="rect">
            <a:avLst/>
          </a:prstGeom>
          <a:noFill/>
        </p:spPr>
        <p:txBody>
          <a:bodyPr wrap="square" rtlCol="0">
            <a:spAutoFit/>
          </a:bodyPr>
          <a:lstStyle/>
          <a:p>
            <a:r>
              <a:rPr lang="en-US" dirty="0"/>
              <a:t>Positive Energy Balance – Weight Gain</a:t>
            </a:r>
          </a:p>
        </p:txBody>
      </p:sp>
      <p:sp>
        <p:nvSpPr>
          <p:cNvPr id="7" name="TextBox 6"/>
          <p:cNvSpPr txBox="1"/>
          <p:nvPr/>
        </p:nvSpPr>
        <p:spPr>
          <a:xfrm>
            <a:off x="3831649" y="5962952"/>
            <a:ext cx="4030257" cy="369332"/>
          </a:xfrm>
          <a:prstGeom prst="rect">
            <a:avLst/>
          </a:prstGeom>
          <a:noFill/>
        </p:spPr>
        <p:txBody>
          <a:bodyPr wrap="square" rtlCol="0">
            <a:spAutoFit/>
          </a:bodyPr>
          <a:lstStyle/>
          <a:p>
            <a:r>
              <a:rPr lang="en-US" dirty="0"/>
              <a:t>Negative Energy Balance – Weight Loss</a:t>
            </a:r>
          </a:p>
        </p:txBody>
      </p:sp>
    </p:spTree>
    <p:extLst>
      <p:ext uri="{BB962C8B-B14F-4D97-AF65-F5344CB8AC3E}">
        <p14:creationId xmlns:p14="http://schemas.microsoft.com/office/powerpoint/2010/main" val="345416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3" presetClass="entr" presetSubtype="1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1" nodeType="clickEffect">
                                  <p:stCondLst>
                                    <p:cond delay="0"/>
                                  </p:stCondLst>
                                  <p:childTnLst>
                                    <p:animEffect transition="out" filter="blinds(horizontal)">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affects our energy intake?</a:t>
            </a:r>
          </a:p>
        </p:txBody>
      </p:sp>
      <p:sp>
        <p:nvSpPr>
          <p:cNvPr id="3" name="Content Placeholder 2"/>
          <p:cNvSpPr>
            <a:spLocks noGrp="1"/>
          </p:cNvSpPr>
          <p:nvPr>
            <p:ph idx="1"/>
          </p:nvPr>
        </p:nvSpPr>
        <p:spPr/>
        <p:txBody>
          <a:bodyPr>
            <a:normAutofit lnSpcReduction="10000"/>
          </a:bodyPr>
          <a:lstStyle/>
          <a:p>
            <a:r>
              <a:rPr lang="en-US" dirty="0"/>
              <a:t>Nutritional needs</a:t>
            </a:r>
          </a:p>
          <a:p>
            <a:r>
              <a:rPr lang="en-US" dirty="0"/>
              <a:t>Energy needs</a:t>
            </a:r>
          </a:p>
          <a:p>
            <a:r>
              <a:rPr lang="en-US" dirty="0"/>
              <a:t>Empty Stomach</a:t>
            </a:r>
          </a:p>
          <a:p>
            <a:r>
              <a:rPr lang="en-US" dirty="0"/>
              <a:t>Social factors</a:t>
            </a:r>
          </a:p>
          <a:p>
            <a:r>
              <a:rPr lang="en-US" dirty="0"/>
              <a:t>Stress</a:t>
            </a:r>
          </a:p>
          <a:p>
            <a:r>
              <a:rPr lang="en-US" dirty="0"/>
              <a:t>Pleasure</a:t>
            </a:r>
          </a:p>
          <a:p>
            <a:r>
              <a:rPr lang="en-US" dirty="0"/>
              <a:t>Genetics</a:t>
            </a:r>
          </a:p>
          <a:p>
            <a:r>
              <a:rPr lang="en-US" dirty="0"/>
              <a:t>Taste</a:t>
            </a:r>
          </a:p>
          <a:p>
            <a:r>
              <a:rPr lang="en-US" dirty="0"/>
              <a:t>Digestion</a:t>
            </a:r>
          </a:p>
        </p:txBody>
      </p:sp>
      <p:sp>
        <p:nvSpPr>
          <p:cNvPr id="4" name="Rectangle 3"/>
          <p:cNvSpPr/>
          <p:nvPr/>
        </p:nvSpPr>
        <p:spPr>
          <a:xfrm>
            <a:off x="838200" y="1690688"/>
            <a:ext cx="4606926" cy="441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324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Genetics Thought Experiment</a:t>
            </a:r>
          </a:p>
        </p:txBody>
      </p:sp>
      <p:sp>
        <p:nvSpPr>
          <p:cNvPr id="3" name="Content Placeholder 2"/>
          <p:cNvSpPr>
            <a:spLocks noGrp="1"/>
          </p:cNvSpPr>
          <p:nvPr>
            <p:ph sz="half" idx="1"/>
          </p:nvPr>
        </p:nvSpPr>
        <p:spPr/>
        <p:txBody>
          <a:bodyPr/>
          <a:lstStyle/>
          <a:p>
            <a:r>
              <a:rPr lang="en-US" dirty="0"/>
              <a:t>What aspects of appetite do you think are </a:t>
            </a:r>
          </a:p>
          <a:p>
            <a:pPr lvl="1"/>
            <a:r>
              <a:rPr lang="en-US" dirty="0"/>
              <a:t>Non-familial</a:t>
            </a:r>
          </a:p>
          <a:p>
            <a:pPr lvl="1"/>
            <a:r>
              <a:rPr lang="en-US" dirty="0"/>
              <a:t>Familial, non-genetic (</a:t>
            </a:r>
            <a:r>
              <a:rPr lang="en-US" dirty="0" err="1"/>
              <a:t>V</a:t>
            </a:r>
            <a:r>
              <a:rPr lang="en-US" baseline="-25000" dirty="0" err="1"/>
              <a:t>e</a:t>
            </a:r>
            <a:r>
              <a:rPr lang="en-US" dirty="0"/>
              <a:t>)</a:t>
            </a:r>
          </a:p>
          <a:p>
            <a:pPr lvl="1"/>
            <a:r>
              <a:rPr lang="en-US" dirty="0"/>
              <a:t>Genetic (V</a:t>
            </a:r>
            <a:r>
              <a:rPr lang="en-US" baseline="-25000" dirty="0"/>
              <a:t>g</a:t>
            </a:r>
            <a:r>
              <a:rPr lang="en-US" dirty="0"/>
              <a:t>)</a:t>
            </a:r>
          </a:p>
        </p:txBody>
      </p:sp>
      <p:sp>
        <p:nvSpPr>
          <p:cNvPr id="4" name="Content Placeholder 3"/>
          <p:cNvSpPr>
            <a:spLocks noGrp="1"/>
          </p:cNvSpPr>
          <p:nvPr>
            <p:ph sz="half" idx="2"/>
          </p:nvPr>
        </p:nvSpPr>
        <p:spPr/>
        <p:txBody>
          <a:bodyPr/>
          <a:lstStyle/>
          <a:p>
            <a:pPr marL="0" indent="0">
              <a:buNone/>
            </a:pPr>
            <a:r>
              <a:rPr lang="en-US" dirty="0"/>
              <a:t>How much of total energy intake do you think is explained by genetics (V</a:t>
            </a:r>
            <a:r>
              <a:rPr lang="en-US" baseline="-25000" dirty="0"/>
              <a:t>g</a:t>
            </a:r>
            <a:r>
              <a:rPr lang="en-US" dirty="0"/>
              <a:t>)?</a:t>
            </a:r>
          </a:p>
          <a:p>
            <a:pPr marL="514350" indent="-514350">
              <a:buFont typeface="+mj-lt"/>
              <a:buAutoNum type="alphaUcPeriod"/>
            </a:pPr>
            <a:r>
              <a:rPr lang="en-US" dirty="0"/>
              <a:t>&lt;20%</a:t>
            </a:r>
          </a:p>
          <a:p>
            <a:pPr marL="514350" indent="-514350">
              <a:buFont typeface="+mj-lt"/>
              <a:buAutoNum type="alphaUcPeriod"/>
            </a:pPr>
            <a:r>
              <a:rPr lang="en-US" dirty="0"/>
              <a:t>20-40%</a:t>
            </a:r>
          </a:p>
          <a:p>
            <a:pPr marL="514350" indent="-514350">
              <a:buFont typeface="+mj-lt"/>
              <a:buAutoNum type="alphaUcPeriod"/>
            </a:pPr>
            <a:r>
              <a:rPr lang="en-US" dirty="0"/>
              <a:t>40-60%</a:t>
            </a:r>
          </a:p>
          <a:p>
            <a:pPr marL="514350" indent="-514350">
              <a:buFont typeface="+mj-lt"/>
              <a:buAutoNum type="alphaUcPeriod"/>
            </a:pPr>
            <a:r>
              <a:rPr lang="en-US" dirty="0"/>
              <a:t>&gt;60%</a:t>
            </a:r>
          </a:p>
        </p:txBody>
      </p:sp>
    </p:spTree>
    <p:extLst>
      <p:ext uri="{BB962C8B-B14F-4D97-AF65-F5344CB8AC3E}">
        <p14:creationId xmlns:p14="http://schemas.microsoft.com/office/powerpoint/2010/main" val="11366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linds(horizontal)">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Energy Intake</a:t>
            </a:r>
          </a:p>
        </p:txBody>
      </p:sp>
      <p:sp>
        <p:nvSpPr>
          <p:cNvPr id="3" name="Content Placeholder 2"/>
          <p:cNvSpPr>
            <a:spLocks noGrp="1"/>
          </p:cNvSpPr>
          <p:nvPr>
            <p:ph idx="1"/>
          </p:nvPr>
        </p:nvSpPr>
        <p:spPr/>
        <p:txBody>
          <a:bodyPr/>
          <a:lstStyle/>
          <a:p>
            <a:r>
              <a:rPr lang="en-US" dirty="0"/>
              <a:t>Several methods of assessing energy intake</a:t>
            </a:r>
          </a:p>
          <a:p>
            <a:pPr lvl="1"/>
            <a:r>
              <a:rPr lang="en-US" dirty="0"/>
              <a:t>Observational</a:t>
            </a:r>
          </a:p>
          <a:p>
            <a:pPr lvl="1"/>
            <a:r>
              <a:rPr lang="en-US" dirty="0"/>
              <a:t>Diet Recall Surveys</a:t>
            </a:r>
          </a:p>
          <a:p>
            <a:pPr lvl="1"/>
            <a:r>
              <a:rPr lang="en-US" dirty="0"/>
              <a:t>Food Frequency Questionnaires</a:t>
            </a:r>
          </a:p>
          <a:p>
            <a:r>
              <a:rPr lang="en-US" dirty="0"/>
              <a:t>More on this in the Discussion section this week!</a:t>
            </a:r>
          </a:p>
        </p:txBody>
      </p:sp>
      <p:pic>
        <p:nvPicPr>
          <p:cNvPr id="5" name="Picture 4"/>
          <p:cNvPicPr>
            <a:picLocks noChangeAspect="1"/>
          </p:cNvPicPr>
          <p:nvPr/>
        </p:nvPicPr>
        <p:blipFill>
          <a:blip r:embed="rId2"/>
          <a:stretch>
            <a:fillRect/>
          </a:stretch>
        </p:blipFill>
        <p:spPr>
          <a:xfrm>
            <a:off x="1918880" y="4467004"/>
            <a:ext cx="7823637" cy="927635"/>
          </a:xfrm>
          <a:prstGeom prst="rect">
            <a:avLst/>
          </a:prstGeom>
        </p:spPr>
      </p:pic>
    </p:spTree>
    <p:extLst>
      <p:ext uri="{BB962C8B-B14F-4D97-AF65-F5344CB8AC3E}">
        <p14:creationId xmlns:p14="http://schemas.microsoft.com/office/powerpoint/2010/main" val="53626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terms of energy, is a gram of fat equivalent to a gram of protein?</a:t>
            </a:r>
          </a:p>
        </p:txBody>
      </p:sp>
      <p:sp>
        <p:nvSpPr>
          <p:cNvPr id="3" name="Content Placeholder 2"/>
          <p:cNvSpPr>
            <a:spLocks noGrp="1"/>
          </p:cNvSpPr>
          <p:nvPr>
            <p:ph idx="1"/>
          </p:nvPr>
        </p:nvSpPr>
        <p:spPr/>
        <p:txBody>
          <a:bodyPr/>
          <a:lstStyle/>
          <a:p>
            <a:pPr marL="514350" indent="-514350">
              <a:buFont typeface="+mj-lt"/>
              <a:buAutoNum type="alphaUcPeriod"/>
            </a:pPr>
            <a:r>
              <a:rPr lang="en-US" dirty="0"/>
              <a:t>Yes</a:t>
            </a:r>
          </a:p>
          <a:p>
            <a:pPr marL="514350" indent="-514350">
              <a:buFont typeface="+mj-lt"/>
              <a:buAutoNum type="alphaUcPeriod"/>
            </a:pPr>
            <a:r>
              <a:rPr lang="en-US" dirty="0"/>
              <a:t>No</a:t>
            </a:r>
          </a:p>
          <a:p>
            <a:pPr marL="514350" indent="-514350">
              <a:buFont typeface="+mj-lt"/>
              <a:buAutoNum type="alphaUcPeriod"/>
            </a:pPr>
            <a:r>
              <a:rPr lang="en-US" dirty="0"/>
              <a:t>It depends</a:t>
            </a:r>
          </a:p>
        </p:txBody>
      </p:sp>
      <p:pic>
        <p:nvPicPr>
          <p:cNvPr id="4" name="Picture 3"/>
          <p:cNvPicPr>
            <a:picLocks noChangeAspect="1"/>
          </p:cNvPicPr>
          <p:nvPr/>
        </p:nvPicPr>
        <p:blipFill>
          <a:blip r:embed="rId2"/>
          <a:stretch>
            <a:fillRect/>
          </a:stretch>
        </p:blipFill>
        <p:spPr>
          <a:xfrm>
            <a:off x="5249495" y="2250831"/>
            <a:ext cx="5568663" cy="2683913"/>
          </a:xfrm>
          <a:prstGeom prst="rect">
            <a:avLst/>
          </a:prstGeom>
        </p:spPr>
      </p:pic>
    </p:spTree>
    <p:extLst>
      <p:ext uri="{BB962C8B-B14F-4D97-AF65-F5344CB8AC3E}">
        <p14:creationId xmlns:p14="http://schemas.microsoft.com/office/powerpoint/2010/main" val="287901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LIDEGUID" val="3C5CB492FB0C48D0A50966C600F9318C"/>
  <p:tag name="AUTOOPENPOLL" val="False"/>
  <p:tag name="TYPE" val="MultiChoiceSlide"/>
  <p:tag name="TPSLIDEBULLETSTYLE" val="2"/>
  <p:tag name="CHARTTYPE" val="0"/>
  <p:tag name="CHARTDEFINEDCOLORS" val="3,6,10,45,32,50,13,4,9,55,1"/>
  <p:tag name="HASRESULTS" val="True"/>
  <p:tag name="RESULTS" val="A person with no Leptin Receptor[;crlf;]81[;]91[;]81[;]False[;]0[;][;crlf;]1.3086[;]1[;]0.6215[;]0.3862[;crlf;]62[;]0[;]Would over-eat because it cant respond to leptin1[;]Would over-eat because it cant respond to leptin[;][;crlf;]14[;]0[;]Would not eat because it cant respond to leptin2[;]Would not eat because it cant respond to leptin[;][;crlf;]4[;]0[;]Would over-eat because it responds too strongly to leptin3[;]Would over-eat because it responds too strongly to leptin[;][;crlf;]1[;]0[;]Would not eat because it responds too strongly to leptin4[;]Would not eat because it responds too strongly to leptin[;][;crlf;]"/>
  <p:tag name="TPQUESTIONXML" val="&lt;?xml version=&quot;1.0&quot; encoding=&quot;UTF-8&quot; standalone=&quot;yes&quot;?&gt;&lt;questionlist&gt;&lt;properties&gt;&lt;guid&gt;F8963712874B4F7E897B6FD0B85B647C&lt;/guid&gt;&lt;date&gt;3/29/2016 11:42:15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C5CB492FB0C48D0A50966C600F9318C&lt;/guid&gt;&lt;repollguid&gt;22963BB19086430FA2AE10C72C08FAE4&lt;/repollguid&gt;&lt;sourceid&gt;C6B65F42FFAE4468AF4592475F148BAE&lt;/sourceid&gt;&lt;questiontext&gt;A person with no Leptin Receptor&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EBD158FCC0BE4C7C92272A5580269BBF&lt;/guid&gt;&lt;answertext&gt;Would over-eat because it cant respond to leptin&lt;/answertext&gt;&lt;valuetype&gt;0&lt;/valuetype&gt;&lt;/answer&gt;&lt;answer&gt;&lt;guid&gt;A8A97E19F07A4D22B328F5ACDC17CD06&lt;/guid&gt;&lt;answertext&gt;Would not eat because it cant respond to leptin&lt;/answertext&gt;&lt;valuetype&gt;0&lt;/valuetype&gt;&lt;/answer&gt;&lt;answer&gt;&lt;guid&gt;F82BCE470EA44A7A8E9B4D9E6D2CA492&lt;/guid&gt;&lt;answertext&gt;Would over-eat because it responds too strongly to leptin&lt;/answertext&gt;&lt;valuetype&gt;0&lt;/valuetype&gt;&lt;/answer&gt;&lt;answer&gt;&lt;guid&gt;CC142E024E8B4396A2AB6BE40969B3A4&lt;/guid&gt;&lt;answertext&gt;Would not eat because it responds too strongly to leptin&lt;/answertext&gt;&lt;valuetype&gt;0&lt;/valuetype&gt;&lt;/answer&gt;&lt;/answers&gt;&lt;/multichoice&gt;&lt;/questions&gt;&lt;/questionlist&gt;"/>
  <p:tag name="LIVECHARTING" val="False"/>
</p:tagLst>
</file>

<file path=ppt/tags/tag2.xml><?xml version="1.0" encoding="utf-8"?>
<p:tagLst xmlns:a="http://schemas.openxmlformats.org/drawingml/2006/main" xmlns:r="http://schemas.openxmlformats.org/officeDocument/2006/relationships" xmlns:p="http://schemas.openxmlformats.org/presentationml/2006/main">
  <p:tag name="ZEROBASED" val="False"/>
</p:tagLst>
</file>

<file path=ppt/tags/tag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xml><?xml version="1.0" encoding="utf-8"?>
<p:tagLst xmlns:a="http://schemas.openxmlformats.org/drawingml/2006/main" xmlns:r="http://schemas.openxmlformats.org/officeDocument/2006/relationships" xmlns:p="http://schemas.openxmlformats.org/presentationml/2006/main">
  <p:tag name="TYPE" val="0"/>
</p:tagLst>
</file>

<file path=ppt/tags/tag5.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1184</TotalTime>
  <Words>1855</Words>
  <Application>Microsoft Macintosh PowerPoint</Application>
  <PresentationFormat>Widescreen</PresentationFormat>
  <Paragraphs>269</Paragraphs>
  <Slides>49</Slides>
  <Notes>14</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MS PGothic</vt:lpstr>
      <vt:lpstr>Arial</vt:lpstr>
      <vt:lpstr>Calibri</vt:lpstr>
      <vt:lpstr>Calibri Light</vt:lpstr>
      <vt:lpstr>Tahoma</vt:lpstr>
      <vt:lpstr>Office Theme</vt:lpstr>
      <vt:lpstr>Grading updates</vt:lpstr>
      <vt:lpstr>Graded Quiz Question #1</vt:lpstr>
      <vt:lpstr>Graded Quiz Question #2</vt:lpstr>
      <vt:lpstr>Graded Quiz Question #3</vt:lpstr>
      <vt:lpstr>Energy Balance and Obesity</vt:lpstr>
      <vt:lpstr>What affects our energy intake?</vt:lpstr>
      <vt:lpstr>Genetics Thought Experiment</vt:lpstr>
      <vt:lpstr>Assessing Energy Intake</vt:lpstr>
      <vt:lpstr>In terms of energy, is a gram of fat equivalent to a gram of protein?</vt:lpstr>
      <vt:lpstr>In terms of energy, is a calorie of fat equivalent to a calorie of protein?</vt:lpstr>
      <vt:lpstr>Why do we start and stop eating?</vt:lpstr>
      <vt:lpstr>The Central Role of The Hypothalamus</vt:lpstr>
      <vt:lpstr>The POMC/AgRP Circuit</vt:lpstr>
      <vt:lpstr>Demonstration of AGRP Suppression of Appetite</vt:lpstr>
      <vt:lpstr>Activation of AGRP Neurons is Sufficient to Promote Hunger</vt:lpstr>
      <vt:lpstr>Neural Control of Appetite (Downstream of AGRP/POMC)</vt:lpstr>
      <vt:lpstr>Stress!!!</vt:lpstr>
      <vt:lpstr>Timed feeding cues</vt:lpstr>
      <vt:lpstr>Why do we stop eating?</vt:lpstr>
      <vt:lpstr>Hormonal Control of Appetite</vt:lpstr>
      <vt:lpstr>A person with no Leptin Receptor</vt:lpstr>
      <vt:lpstr>Metabolic Signals</vt:lpstr>
      <vt:lpstr>Gastrointestinal Control of Appetite</vt:lpstr>
      <vt:lpstr>Vagal Nerve Signaling</vt:lpstr>
      <vt:lpstr>Gut Derived Appetite Hormones</vt:lpstr>
      <vt:lpstr>Ghrelin, the Hunger Hormone</vt:lpstr>
      <vt:lpstr>PYY</vt:lpstr>
      <vt:lpstr>GLP-1 (Glucagon-Like Peptide 1)</vt:lpstr>
      <vt:lpstr>GLP-1 Agonists as anti-Obesity Drugs</vt:lpstr>
      <vt:lpstr>Summary of gut signals</vt:lpstr>
      <vt:lpstr>Endocrine Regulation of GI Function</vt:lpstr>
      <vt:lpstr>Summary of Enteroendocrine Hormones</vt:lpstr>
      <vt:lpstr>Energy Expenditure and Metabolism</vt:lpstr>
      <vt:lpstr>How do we measure metabolic rates</vt:lpstr>
      <vt:lpstr>Parts of the Metabolic Rate Metabolic Rate</vt:lpstr>
      <vt:lpstr>Benefits of Physical Exercise</vt:lpstr>
      <vt:lpstr>Major Determinants of Energy Expenditure</vt:lpstr>
      <vt:lpstr>The 3500 Calorie “Rule”</vt:lpstr>
      <vt:lpstr>This does not work, why?</vt:lpstr>
      <vt:lpstr>How do you think over-eating alters the basal metabolic rate?</vt:lpstr>
      <vt:lpstr>Over/underfeeding and metabolic rates</vt:lpstr>
      <vt:lpstr>The Biggest Loser Follow-Up Study</vt:lpstr>
      <vt:lpstr>A dynamic model of weight loss</vt:lpstr>
      <vt:lpstr>Relevance of caloric elasticity to public policy</vt:lpstr>
      <vt:lpstr>How does weight loss affect appetite hormones</vt:lpstr>
      <vt:lpstr>How does weight loss affect hunger?</vt:lpstr>
      <vt:lpstr>What is the relationship between intake and expenditure?</vt:lpstr>
      <vt:lpstr>Relationship between activity and intake</vt:lpstr>
      <vt:lpstr>Learning Objectives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Metabolic Control Systems</dc:title>
  <dc:creator>Dave Bridges</dc:creator>
  <cp:lastModifiedBy>Dave Bridges</cp:lastModifiedBy>
  <cp:revision>71</cp:revision>
  <cp:lastPrinted>2016-09-13T18:00:56Z</cp:lastPrinted>
  <dcterms:created xsi:type="dcterms:W3CDTF">2016-09-05T11:19:01Z</dcterms:created>
  <dcterms:modified xsi:type="dcterms:W3CDTF">2018-09-02T14:38:33Z</dcterms:modified>
</cp:coreProperties>
</file>